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96" r:id="rId3"/>
    <p:sldId id="297" r:id="rId4"/>
    <p:sldId id="303" r:id="rId5"/>
    <p:sldId id="301" r:id="rId6"/>
    <p:sldId id="298" r:id="rId7"/>
    <p:sldId id="305" r:id="rId8"/>
    <p:sldId id="306" r:id="rId9"/>
    <p:sldId id="287" r:id="rId10"/>
    <p:sldId id="304" r:id="rId11"/>
    <p:sldId id="295" r:id="rId12"/>
    <p:sldId id="294" r:id="rId13"/>
    <p:sldId id="273" r:id="rId14"/>
    <p:sldId id="293" r:id="rId15"/>
    <p:sldId id="279" r:id="rId16"/>
    <p:sldId id="292" r:id="rId17"/>
    <p:sldId id="290" r:id="rId18"/>
    <p:sldId id="300" r:id="rId19"/>
    <p:sldId id="299" r:id="rId20"/>
    <p:sldId id="286" r:id="rId21"/>
    <p:sldId id="277" r:id="rId22"/>
    <p:sldId id="291" r:id="rId23"/>
    <p:sldId id="276" r:id="rId24"/>
    <p:sldId id="302" r:id="rId25"/>
    <p:sldId id="275" r:id="rId26"/>
    <p:sldId id="278" r:id="rId27"/>
    <p:sldId id="272" r:id="rId28"/>
    <p:sldId id="282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2481"/>
    <a:srgbClr val="007D9B"/>
    <a:srgbClr val="597591"/>
    <a:srgbClr val="8666A9"/>
    <a:srgbClr val="EEB5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89" autoAdjust="0"/>
  </p:normalViewPr>
  <p:slideViewPr>
    <p:cSldViewPr>
      <p:cViewPr varScale="1">
        <p:scale>
          <a:sx n="72" d="100"/>
          <a:sy n="72" d="100"/>
        </p:scale>
        <p:origin x="-82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DF451-0A39-41F1-84D7-DA93C7B06711}" type="datetimeFigureOut">
              <a:rPr lang="es-ES" smtClean="0"/>
              <a:pPr/>
              <a:t>28/11/2015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2411-2BE2-41DD-8FB3-54686E94879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2411-2BE2-41DD-8FB3-54686E948793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2411-2BE2-41DD-8FB3-54686E948793}" type="slidenum">
              <a:rPr lang="es-ES" smtClean="0"/>
              <a:pPr/>
              <a:t>27</a:t>
            </a:fld>
            <a:endParaRPr 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2411-2BE2-41DD-8FB3-54686E948793}" type="slidenum">
              <a:rPr lang="es-ES" smtClean="0"/>
              <a:pPr/>
              <a:t>28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2411-2BE2-41DD-8FB3-54686E948793}" type="slidenum">
              <a:rPr lang="es-ES" smtClean="0"/>
              <a:pPr/>
              <a:t>13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2411-2BE2-41DD-8FB3-54686E948793}" type="slidenum">
              <a:rPr lang="es-ES" smtClean="0"/>
              <a:pPr/>
              <a:t>15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2411-2BE2-41DD-8FB3-54686E948793}" type="slidenum">
              <a:rPr lang="es-ES" smtClean="0"/>
              <a:pPr/>
              <a:t>20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endParaRPr lang="es-ES" sz="12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2411-2BE2-41DD-8FB3-54686E948793}" type="slidenum">
              <a:rPr lang="es-ES" smtClean="0"/>
              <a:pPr/>
              <a:t>21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2411-2BE2-41DD-8FB3-54686E948793}" type="slidenum">
              <a:rPr lang="es-ES" smtClean="0"/>
              <a:pPr/>
              <a:t>23</a:t>
            </a:fld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Subrogación</a:t>
            </a:r>
            <a:r>
              <a:rPr lang="es-ES" baseline="0" dirty="0" smtClean="0"/>
              <a:t> uterina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2411-2BE2-41DD-8FB3-54686E948793}" type="slidenum">
              <a:rPr lang="es-ES" smtClean="0"/>
              <a:pPr/>
              <a:t>24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2411-2BE2-41DD-8FB3-54686E948793}" type="slidenum">
              <a:rPr lang="es-ES" smtClean="0"/>
              <a:pPr/>
              <a:t>25</a:t>
            </a:fld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2411-2BE2-41DD-8FB3-54686E948793}" type="slidenum">
              <a:rPr lang="es-ES" smtClean="0"/>
              <a:pPr/>
              <a:t>26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E81A-F25B-44BB-86CC-29651B9C8E9F}" type="datetimeFigureOut">
              <a:rPr lang="es-ES" smtClean="0"/>
              <a:pPr/>
              <a:t>28/11/2015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4955B-FB63-44BD-92FC-4DA9433C7AA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.mercader\Desktop\10 CONGRESO GEPAC\PLANTILLA POWERPOINT 10 CONGRESO GEPAC 2015\IMAGENES\PORTADA_PPT_10_CONGRESO_GEPAC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4119" y="-214338"/>
            <a:ext cx="9428119" cy="7072338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214282" y="357167"/>
            <a:ext cx="54292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Dra. Manuela González Tirado</a:t>
            </a:r>
          </a:p>
          <a:p>
            <a:r>
              <a:rPr lang="es-E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Licenciada en Medicina y C.General</a:t>
            </a:r>
          </a:p>
          <a:p>
            <a:r>
              <a:rPr lang="es-E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Máster en Reproducción Humana</a:t>
            </a:r>
          </a:p>
          <a:p>
            <a:r>
              <a:rPr lang="es-E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Miembro de la Sociedad Española de Fertilidad</a:t>
            </a:r>
          </a:p>
          <a:p>
            <a:r>
              <a:rPr lang="es-E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Miembro de SEGO</a:t>
            </a:r>
          </a:p>
          <a:p>
            <a:endParaRPr lang="es-E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mgonzalezti@telefonica.net</a:t>
            </a:r>
          </a:p>
          <a:p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PRESERVACIÓN DE LA FERTILIDAD EN EL PACIENTE ONCOLOGICO</a:t>
            </a:r>
          </a:p>
          <a:p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14496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71472" y="1285860"/>
            <a:ext cx="81439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..Radioterapia:</a:t>
            </a:r>
          </a:p>
          <a:p>
            <a:endParaRPr lang="es-ES" dirty="0" smtClean="0">
              <a:solidFill>
                <a:srgbClr val="C00000"/>
              </a:solidFill>
            </a:endParaRPr>
          </a:p>
          <a:p>
            <a:r>
              <a:rPr lang="es-ES" dirty="0" smtClean="0">
                <a:solidFill>
                  <a:srgbClr val="00B050"/>
                </a:solidFill>
              </a:rPr>
              <a:t>-Del lugar donde </a:t>
            </a:r>
            <a:r>
              <a:rPr lang="es-ES" dirty="0" smtClean="0"/>
              <a:t>se ha dado la radiación: supradiafragmática /abdominal  /</a:t>
            </a:r>
            <a:r>
              <a:rPr lang="es-ES" dirty="0" smtClean="0">
                <a:solidFill>
                  <a:srgbClr val="C00000"/>
                </a:solidFill>
              </a:rPr>
              <a:t>pélvica: mayor riesgo. </a:t>
            </a:r>
          </a:p>
          <a:p>
            <a:endParaRPr lang="es-ES" dirty="0" smtClean="0">
              <a:solidFill>
                <a:srgbClr val="00B050"/>
              </a:solidFill>
            </a:endParaRPr>
          </a:p>
          <a:p>
            <a:r>
              <a:rPr lang="es-ES" dirty="0" smtClean="0">
                <a:solidFill>
                  <a:srgbClr val="00B050"/>
                </a:solidFill>
              </a:rPr>
              <a:t>-Del tipo de cáncer</a:t>
            </a:r>
            <a:r>
              <a:rPr lang="es-ES" dirty="0" smtClean="0"/>
              <a:t>: testicular (2,5Gy :azoospermia total).</a:t>
            </a:r>
          </a:p>
          <a:p>
            <a:endParaRPr lang="es-ES" dirty="0" smtClean="0"/>
          </a:p>
          <a:p>
            <a:r>
              <a:rPr lang="es-ES" dirty="0" smtClean="0"/>
              <a:t>-De la asociación con </a:t>
            </a:r>
            <a:r>
              <a:rPr lang="es-ES" dirty="0" smtClean="0">
                <a:solidFill>
                  <a:srgbClr val="00B050"/>
                </a:solidFill>
              </a:rPr>
              <a:t>quimioterapia.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00B050"/>
                </a:solidFill>
              </a:rPr>
              <a:t>-Trasplante de médula ósea + irradiación corporal</a:t>
            </a:r>
            <a:r>
              <a:rPr lang="es-ES" dirty="0" smtClean="0"/>
              <a:t>: </a:t>
            </a:r>
          </a:p>
          <a:p>
            <a:r>
              <a:rPr lang="es-ES" dirty="0" smtClean="0"/>
              <a:t>Altas tasas de azoospermia y de  fallo ovárico en la mujer.</a:t>
            </a:r>
          </a:p>
          <a:p>
            <a:endParaRPr lang="es-ES" dirty="0" smtClean="0"/>
          </a:p>
          <a:p>
            <a:r>
              <a:rPr lang="es-ES" dirty="0" smtClean="0"/>
              <a:t>- También se alteran las </a:t>
            </a:r>
            <a:r>
              <a:rPr lang="es-ES" dirty="0" smtClean="0">
                <a:solidFill>
                  <a:srgbClr val="00B050"/>
                </a:solidFill>
              </a:rPr>
              <a:t>células productoras de testosterona </a:t>
            </a:r>
            <a:r>
              <a:rPr lang="es-ES" dirty="0" smtClean="0"/>
              <a:t>(Células de Leyden) y las células de Sertoli(ayudan a la maduración de los espermatozoides) o  las </a:t>
            </a:r>
            <a:r>
              <a:rPr lang="es-ES" dirty="0" smtClean="0">
                <a:solidFill>
                  <a:srgbClr val="00B050"/>
                </a:solidFill>
              </a:rPr>
              <a:t>hormonas </a:t>
            </a:r>
            <a:r>
              <a:rPr lang="es-ES" dirty="0" smtClean="0"/>
              <a:t>que controlan el funcionamiento ovárico y testicular (hipotálamo-hipofisario).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14496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7158" y="1357297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TECNICAS UTILIZADAS EN EL VARON ADULTO:</a:t>
            </a:r>
          </a:p>
          <a:p>
            <a:endParaRPr lang="es-ES" b="1" dirty="0" smtClean="0">
              <a:solidFill>
                <a:srgbClr val="6A2481"/>
              </a:solidFill>
            </a:endParaRPr>
          </a:p>
          <a:p>
            <a:r>
              <a:rPr lang="es-ES" b="1" dirty="0" smtClean="0">
                <a:solidFill>
                  <a:srgbClr val="6A2481"/>
                </a:solidFill>
              </a:rPr>
              <a:t>1.-CRIOPRESERVACION DE SEMEN:</a:t>
            </a:r>
          </a:p>
          <a:p>
            <a:r>
              <a:rPr lang="es-ES" dirty="0" smtClean="0"/>
              <a:t> -</a:t>
            </a:r>
            <a:r>
              <a:rPr lang="es-ES" u="sng" dirty="0" smtClean="0">
                <a:solidFill>
                  <a:schemeClr val="accent2"/>
                </a:solidFill>
              </a:rPr>
              <a:t>Antes de iniciar el tratamiento </a:t>
            </a:r>
          </a:p>
          <a:p>
            <a:r>
              <a:rPr lang="es-ES" dirty="0" smtClean="0"/>
              <a:t>-Si el centro no dispone de </a:t>
            </a:r>
            <a:r>
              <a:rPr lang="es-ES" dirty="0" smtClean="0">
                <a:solidFill>
                  <a:srgbClr val="00B050"/>
                </a:solidFill>
              </a:rPr>
              <a:t>banco de semen </a:t>
            </a:r>
            <a:r>
              <a:rPr lang="es-ES" dirty="0" smtClean="0"/>
              <a:t>, informar  de</a:t>
            </a:r>
          </a:p>
          <a:p>
            <a:r>
              <a:rPr lang="es-ES" dirty="0" smtClean="0"/>
              <a:t> bancos públicos y/o privados que están disponibles.</a:t>
            </a:r>
          </a:p>
          <a:p>
            <a:r>
              <a:rPr lang="es-ES" dirty="0" smtClean="0"/>
              <a:t>-Las muestras  dependerán de la calidad de la primera  y teniendo en cuenta que entre el 10-50% de la movilidad espermática se pierde tras la descongelación. </a:t>
            </a:r>
          </a:p>
          <a:p>
            <a:r>
              <a:rPr lang="es-ES" dirty="0" smtClean="0"/>
              <a:t>-En pacientes con semen normal, con 1-2 dosis suele ser suficiente. </a:t>
            </a:r>
          </a:p>
          <a:p>
            <a:r>
              <a:rPr lang="es-ES" dirty="0" smtClean="0"/>
              <a:t>-Se congelan  en varias fracciones  para tener más disponibilidad posterior.</a:t>
            </a:r>
          </a:p>
          <a:p>
            <a:r>
              <a:rPr lang="es-ES" u="sng" dirty="0" smtClean="0"/>
              <a:t>-</a:t>
            </a:r>
            <a:r>
              <a:rPr lang="es-ES" u="sng" dirty="0" smtClean="0">
                <a:solidFill>
                  <a:schemeClr val="accent2"/>
                </a:solidFill>
              </a:rPr>
              <a:t>Si ya se ha iniciado el tratamiento</a:t>
            </a:r>
            <a:r>
              <a:rPr lang="es-ES" u="sng" dirty="0" smtClean="0"/>
              <a:t> 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Si hay espermatozoides y se quiere crio-conservar  la muestra ,hay que informar al pacientes de posibles </a:t>
            </a:r>
            <a:r>
              <a:rPr lang="es-ES" dirty="0" smtClean="0">
                <a:solidFill>
                  <a:srgbClr val="00B050"/>
                </a:solidFill>
              </a:rPr>
              <a:t>alteraciones genéticas  generadas por el tratamiento </a:t>
            </a:r>
            <a:r>
              <a:rPr lang="es-ES" dirty="0" smtClean="0"/>
              <a:t>que pueden causar problemas en su descendencia.</a:t>
            </a:r>
          </a:p>
          <a:p>
            <a:pPr>
              <a:buFontTx/>
              <a:buChar char="-"/>
            </a:pPr>
            <a:endParaRPr lang="es-ES" b="1" dirty="0" smtClean="0"/>
          </a:p>
          <a:p>
            <a:r>
              <a:rPr lang="es-ES" b="1" dirty="0" smtClean="0">
                <a:solidFill>
                  <a:srgbClr val="6A2481"/>
                </a:solidFill>
              </a:rPr>
              <a:t>2.-CRIOPRESERVACION DE MUESTRA TESTICULAR MEDIANTE BIOPSIA .</a:t>
            </a:r>
            <a:endParaRPr lang="es-ES" b="1" dirty="0" smtClean="0"/>
          </a:p>
          <a:p>
            <a:endParaRPr lang="es-ES" b="1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-Es conveniente utilizar medidas anticonceptivas durante el tratamiento oncológico</a:t>
            </a:r>
          </a:p>
        </p:txBody>
      </p:sp>
      <p:pic>
        <p:nvPicPr>
          <p:cNvPr id="4" name="Picture 4" descr="http://www.bbc.co.uk/worldservice/assets/images/2009/12/02/091202124907_spe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357298"/>
            <a:ext cx="21526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6963"/>
            <a:ext cx="9144000" cy="714496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28596" y="1142984"/>
            <a:ext cx="8286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TECNICAS EN NIÑOS Y ADOLESCENTES:</a:t>
            </a:r>
          </a:p>
          <a:p>
            <a:endParaRPr lang="es-ES" dirty="0" smtClean="0">
              <a:solidFill>
                <a:srgbClr val="C00000"/>
              </a:solidFill>
            </a:endParaRPr>
          </a:p>
          <a:p>
            <a:r>
              <a:rPr lang="es-ES" dirty="0" smtClean="0">
                <a:solidFill>
                  <a:srgbClr val="00B050"/>
                </a:solidFill>
              </a:rPr>
              <a:t>Opciones: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7030A0"/>
                </a:solidFill>
              </a:rPr>
              <a:t>1.-Protección </a:t>
            </a:r>
            <a:r>
              <a:rPr lang="es-ES" dirty="0" smtClean="0"/>
              <a:t>de la zona pélvica durante el tratamiento radioterápico. (Dudosa eficacia)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7030A0"/>
                </a:solidFill>
              </a:rPr>
              <a:t>2.-Congelación de tejido espermático </a:t>
            </a:r>
            <a:r>
              <a:rPr lang="es-ES" dirty="0" smtClean="0"/>
              <a:t>o de células germinales para su posterior reimplantación y maduración(en pre-púberes).</a:t>
            </a:r>
            <a:r>
              <a:rPr lang="es-ES" dirty="0" smtClean="0">
                <a:solidFill>
                  <a:srgbClr val="C00000"/>
                </a:solidFill>
              </a:rPr>
              <a:t>Está en experimentación.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7030A0"/>
                </a:solidFill>
              </a:rPr>
              <a:t>3.-Supresión de la función testicular </a:t>
            </a:r>
            <a:r>
              <a:rPr lang="es-ES" dirty="0" smtClean="0"/>
              <a:t>mediante hormonas(Análogos de la hormona liberadora de gonadotropinas : </a:t>
            </a:r>
            <a:r>
              <a:rPr lang="es-ES" dirty="0" smtClean="0">
                <a:solidFill>
                  <a:srgbClr val="00B050"/>
                </a:solidFill>
              </a:rPr>
              <a:t>aGnRH</a:t>
            </a:r>
            <a:r>
              <a:rPr lang="es-ES" dirty="0" smtClean="0"/>
              <a:t>,) durante el tratamiento oncológicos. </a:t>
            </a:r>
          </a:p>
          <a:p>
            <a:r>
              <a:rPr lang="es-ES" dirty="0" smtClean="0"/>
              <a:t> Está en estudio tanto en hombres como en mujeres y no está clara su eficacia. Por ahora no está aceptado como tratamiento para preservar la fertilidad</a:t>
            </a:r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714496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7158" y="1142985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Varón….</a:t>
            </a:r>
          </a:p>
          <a:p>
            <a:r>
              <a:rPr lang="es-ES" dirty="0" smtClean="0"/>
              <a:t>-Una vez terminado el tratamiento  oncológico se debe esperar al menos </a:t>
            </a:r>
            <a:r>
              <a:rPr lang="es-ES" dirty="0" smtClean="0">
                <a:solidFill>
                  <a:srgbClr val="FF0000"/>
                </a:solidFill>
              </a:rPr>
              <a:t>1 año a 18 meses</a:t>
            </a:r>
            <a:r>
              <a:rPr lang="es-ES" dirty="0" smtClean="0"/>
              <a:t> para intentar un embarazo y  </a:t>
            </a:r>
            <a:r>
              <a:rPr lang="es-ES" dirty="0" smtClean="0">
                <a:solidFill>
                  <a:srgbClr val="FF0000"/>
                </a:solidFill>
              </a:rPr>
              <a:t>hacer antes un análisis de semen </a:t>
            </a:r>
            <a:r>
              <a:rPr lang="es-ES" dirty="0" smtClean="0"/>
              <a:t>para valorar la calidad y cantidad.</a:t>
            </a:r>
          </a:p>
          <a:p>
            <a:endParaRPr lang="es-ES" dirty="0" smtClean="0"/>
          </a:p>
          <a:p>
            <a:r>
              <a:rPr lang="es-ES" dirty="0" smtClean="0"/>
              <a:t>-Si la muestra no es buena ,lo mejor seria utilizar la </a:t>
            </a:r>
            <a:r>
              <a:rPr lang="es-ES" dirty="0" smtClean="0">
                <a:solidFill>
                  <a:srgbClr val="00B050"/>
                </a:solidFill>
              </a:rPr>
              <a:t>muestra congelada haciendo FIV –ICSI.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r>
              <a:rPr lang="es-ES" dirty="0" smtClean="0"/>
              <a:t>-Se puede plantear hacer estudios especiales aunque la muestra  postto sea buena:</a:t>
            </a:r>
            <a:endParaRPr lang="es-ES" dirty="0" smtClean="0">
              <a:solidFill>
                <a:srgbClr val="00B050"/>
              </a:solidFill>
            </a:endParaRPr>
          </a:p>
          <a:p>
            <a:r>
              <a:rPr lang="es-ES" dirty="0" smtClean="0">
                <a:solidFill>
                  <a:srgbClr val="00B050"/>
                </a:solidFill>
              </a:rPr>
              <a:t>     </a:t>
            </a:r>
            <a:r>
              <a:rPr lang="es-ES" dirty="0" smtClean="0">
                <a:solidFill>
                  <a:srgbClr val="FF0000"/>
                </a:solidFill>
              </a:rPr>
              <a:t>-FISH </a:t>
            </a:r>
            <a:r>
              <a:rPr lang="es-ES" dirty="0" smtClean="0"/>
              <a:t>en el eyaculado para determinar anomalías  en el número de  cromosomas.</a:t>
            </a:r>
          </a:p>
          <a:p>
            <a:r>
              <a:rPr lang="es-ES" dirty="0" smtClean="0"/>
              <a:t>     -Estudio de la </a:t>
            </a:r>
            <a:r>
              <a:rPr lang="es-ES" dirty="0" smtClean="0">
                <a:solidFill>
                  <a:srgbClr val="FF0000"/>
                </a:solidFill>
              </a:rPr>
              <a:t>meiosis</a:t>
            </a:r>
            <a:r>
              <a:rPr lang="es-ES" dirty="0" smtClean="0"/>
              <a:t>(división celular) testicular mediante biopsia testicular.</a:t>
            </a:r>
          </a:p>
          <a:p>
            <a:r>
              <a:rPr lang="es-ES" dirty="0" smtClean="0"/>
              <a:t>     -Otras técnicas  en el  eyaculado: Test de fragmentación , MACS,IMSI.</a:t>
            </a:r>
          </a:p>
          <a:p>
            <a:r>
              <a:rPr lang="es-ES" dirty="0" smtClean="0"/>
              <a:t>     -Hay riesgo de que se las células germinales tengan alteraciones en el ADN que puedan transmitir a la descendencia  aunque esto no se ha confirmado. Parece que en animales sí se han visto.</a:t>
            </a:r>
          </a:p>
          <a:p>
            <a:endParaRPr lang="es-ES" dirty="0" smtClean="0">
              <a:solidFill>
                <a:srgbClr val="00B050"/>
              </a:solidFill>
            </a:endParaRPr>
          </a:p>
          <a:p>
            <a:r>
              <a:rPr lang="es-ES" dirty="0" smtClean="0"/>
              <a:t>-Está aceptado realizar un </a:t>
            </a:r>
            <a:r>
              <a:rPr lang="es-ES" dirty="0" smtClean="0">
                <a:solidFill>
                  <a:srgbClr val="FF0000"/>
                </a:solidFill>
              </a:rPr>
              <a:t>DGP</a:t>
            </a:r>
            <a:r>
              <a:rPr lang="es-ES" dirty="0" smtClean="0"/>
              <a:t>(Diagnostico Genético Pre-implantacional),en los embriones o técnicas de </a:t>
            </a:r>
            <a:r>
              <a:rPr lang="es-ES" dirty="0" smtClean="0">
                <a:solidFill>
                  <a:srgbClr val="FF0000"/>
                </a:solidFill>
              </a:rPr>
              <a:t>Diagnostico prenatales </a:t>
            </a:r>
            <a:r>
              <a:rPr lang="es-ES" dirty="0" smtClean="0"/>
              <a:t>una vez conseguido el embarazo.</a:t>
            </a:r>
          </a:p>
          <a:p>
            <a:endParaRPr lang="es-ES" dirty="0" smtClean="0">
              <a:solidFill>
                <a:srgbClr val="00B050"/>
              </a:solidFill>
            </a:endParaRPr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14496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00034" y="1285860"/>
            <a:ext cx="8286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CARACTERISTICAS DE LAS CELULAS GERMINALES FEMENINAS</a:t>
            </a:r>
            <a:r>
              <a:rPr lang="es-ES" sz="2400" dirty="0" smtClean="0">
                <a:solidFill>
                  <a:srgbClr val="C00000"/>
                </a:solidFill>
              </a:rPr>
              <a:t>:</a:t>
            </a:r>
          </a:p>
          <a:p>
            <a:endParaRPr lang="es-ES" dirty="0" smtClean="0"/>
          </a:p>
          <a:p>
            <a:r>
              <a:rPr lang="es-ES" dirty="0" smtClean="0"/>
              <a:t>-En la mujer </a:t>
            </a:r>
            <a:r>
              <a:rPr lang="es-ES" dirty="0" smtClean="0">
                <a:solidFill>
                  <a:srgbClr val="FF0000"/>
                </a:solidFill>
              </a:rPr>
              <a:t>no existen células madre </a:t>
            </a:r>
            <a:r>
              <a:rPr lang="es-ES" dirty="0" smtClean="0"/>
              <a:t>que generen ovocitos  maduros fecundantes.</a:t>
            </a:r>
          </a:p>
          <a:p>
            <a:endParaRPr lang="es-ES" dirty="0" smtClean="0"/>
          </a:p>
          <a:p>
            <a:r>
              <a:rPr lang="es-ES" dirty="0" smtClean="0"/>
              <a:t>-Nacemos con un numero determinado de </a:t>
            </a:r>
            <a:r>
              <a:rPr lang="es-ES" dirty="0" smtClean="0">
                <a:solidFill>
                  <a:srgbClr val="00B050"/>
                </a:solidFill>
              </a:rPr>
              <a:t>folículos </a:t>
            </a:r>
            <a:r>
              <a:rPr lang="es-ES" dirty="0" smtClean="0"/>
              <a:t>:1-2 millones: pequeños quistes que se encuentran en los ovarios donde están los ovocitos inmaduros y donde se producen hormonas femeninas durante el ciclo menstrual.</a:t>
            </a:r>
          </a:p>
          <a:p>
            <a:endParaRPr lang="es-ES" dirty="0" smtClean="0"/>
          </a:p>
          <a:p>
            <a:r>
              <a:rPr lang="es-ES" dirty="0" smtClean="0"/>
              <a:t>- Durante el ciclo menstrual se convierten  en maduros: ovocitos fecundantes:23 cromosomas.  </a:t>
            </a:r>
          </a:p>
          <a:p>
            <a:endParaRPr lang="es-ES" dirty="0" smtClean="0"/>
          </a:p>
          <a:p>
            <a:r>
              <a:rPr lang="es-ES" dirty="0" smtClean="0"/>
              <a:t>-En el momento de la primera regla (menarquia)quedan alrededor de  </a:t>
            </a:r>
            <a:r>
              <a:rPr lang="es-ES" dirty="0" smtClean="0">
                <a:solidFill>
                  <a:srgbClr val="00B050"/>
                </a:solidFill>
              </a:rPr>
              <a:t>medio millón</a:t>
            </a:r>
            <a:r>
              <a:rPr lang="es-ES" dirty="0" smtClean="0"/>
              <a:t>. A </a:t>
            </a:r>
            <a:r>
              <a:rPr lang="es-ES" dirty="0" smtClean="0">
                <a:solidFill>
                  <a:srgbClr val="FF0000"/>
                </a:solidFill>
              </a:rPr>
              <a:t>los 37-38 años quedan unos 25.000 </a:t>
            </a:r>
            <a:r>
              <a:rPr lang="es-ES" dirty="0" smtClean="0"/>
              <a:t>y a partir de esta edad cae bruscamente.</a:t>
            </a:r>
          </a:p>
          <a:p>
            <a:endParaRPr lang="es-ES" dirty="0" smtClean="0"/>
          </a:p>
          <a:p>
            <a:r>
              <a:rPr lang="es-ES" dirty="0" smtClean="0"/>
              <a:t>-A la  cantidad de folículos  que tiene una mujer se llama </a:t>
            </a:r>
            <a:r>
              <a:rPr lang="es-ES" dirty="0" smtClean="0">
                <a:solidFill>
                  <a:srgbClr val="FF0000"/>
                </a:solidFill>
              </a:rPr>
              <a:t>“reserva folicular”.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144963"/>
          </a:xfrm>
          <a:prstGeom prst="rect">
            <a:avLst/>
          </a:prstGeom>
          <a:noFill/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28662" y="1071546"/>
          <a:ext cx="6643734" cy="2306068"/>
        </p:xfrm>
        <a:graphic>
          <a:graphicData uri="http://schemas.openxmlformats.org/presentationml/2006/ole">
            <p:oleObj spid="_x0000_s2050" name="Gráfico" r:id="rId5" imgW="9517313" imgH="2331786" progId="MSGraph.Chart.8">
              <p:embed followColorScheme="full"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214942" y="3071810"/>
          <a:ext cx="3429024" cy="3214710"/>
        </p:xfrm>
        <a:graphic>
          <a:graphicData uri="http://schemas.openxmlformats.org/presentationml/2006/ole">
            <p:oleObj spid="_x0000_s2052" name="Imagen" r:id="rId6" imgW="6857143" imgH="5485714" progId="StaticDib">
              <p:embed/>
            </p:oleObj>
          </a:graphicData>
        </a:graphic>
      </p:graphicFrame>
      <p:sp>
        <p:nvSpPr>
          <p:cNvPr id="11" name="10 Rectángulo"/>
          <p:cNvSpPr/>
          <p:nvPr/>
        </p:nvSpPr>
        <p:spPr>
          <a:xfrm flipH="1">
            <a:off x="285720" y="3786190"/>
            <a:ext cx="4857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accent2"/>
                </a:solidFill>
              </a:rPr>
              <a:t>-</a:t>
            </a:r>
            <a:r>
              <a:rPr lang="es-ES" dirty="0" smtClean="0"/>
              <a:t>La reserva folicular </a:t>
            </a:r>
            <a:r>
              <a:rPr lang="es-ES" dirty="0" smtClean="0">
                <a:solidFill>
                  <a:schemeClr val="accent2"/>
                </a:solidFill>
              </a:rPr>
              <a:t>disminuye  por tanto con la edad  y aunque la menopausia aparece alrededor de los 50 años ,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hay  otros factores  que pueden hacer que se adelante ,muchos desconocidos pero entre ellos los tratamientos de quimioterapia y radioterapia.</a:t>
            </a:r>
          </a:p>
          <a:p>
            <a:endParaRPr lang="es-ES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3571868" y="2500306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>
              <a:solidFill>
                <a:schemeClr val="accent2"/>
              </a:solidFill>
            </a:endParaRPr>
          </a:p>
          <a:p>
            <a:endParaRPr lang="es-ES" dirty="0" smtClean="0"/>
          </a:p>
        </p:txBody>
      </p:sp>
      <p:sp>
        <p:nvSpPr>
          <p:cNvPr id="13" name="12 Rectángulo"/>
          <p:cNvSpPr/>
          <p:nvPr/>
        </p:nvSpPr>
        <p:spPr>
          <a:xfrm>
            <a:off x="214283" y="3071810"/>
            <a:ext cx="5278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Máxima fertilidad 18-38años</a:t>
            </a:r>
            <a:endParaRPr lang="es-E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28596" y="1285860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accent2"/>
                </a:solidFill>
              </a:rPr>
              <a:t>LA RESERVA FOLICULAR VA A DISMINUIR EN LAS PACIENTES EXPUESTA A TTOS ONCOLÓGICOS:</a:t>
            </a:r>
          </a:p>
          <a:p>
            <a:endParaRPr lang="es-ES" dirty="0" smtClean="0">
              <a:solidFill>
                <a:schemeClr val="accent2"/>
              </a:solidFill>
            </a:endParaRPr>
          </a:p>
          <a:p>
            <a:r>
              <a:rPr lang="es-ES" dirty="0" smtClean="0">
                <a:solidFill>
                  <a:srgbClr val="00B050"/>
                </a:solidFill>
              </a:rPr>
              <a:t>- La edad 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el momento del diagnostico del cáncer.</a:t>
            </a:r>
            <a:r>
              <a:rPr lang="es-ES" dirty="0" smtClean="0">
                <a:solidFill>
                  <a:srgbClr val="C00000"/>
                </a:solidFill>
              </a:rPr>
              <a:t> Con la edad la probabilidad de fallo ovárico  es mayor porque partimos de menos folículos perdidos ya por la misma edad de la mujer.</a:t>
            </a:r>
          </a:p>
          <a:p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B050"/>
                </a:solidFill>
              </a:rPr>
              <a:t>Del tipo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cáncer (cáncer de ovario)</a:t>
            </a:r>
          </a:p>
          <a:p>
            <a:pPr>
              <a:buFontTx/>
              <a:buChar char="-"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B050"/>
                </a:solidFill>
              </a:rPr>
              <a:t>Del tratamiento aplicado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 asociación  de varios agentes y de radioterapia).</a:t>
            </a:r>
          </a:p>
          <a:p>
            <a:pPr>
              <a:buFontTx/>
              <a:buChar char="-"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De otros posible problemas desconocidos por la paciente si todavía no ha tenido descendencia. </a:t>
            </a:r>
          </a:p>
          <a:p>
            <a:endParaRPr lang="es-ES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7158" y="1214422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dirty="0" smtClean="0">
                <a:solidFill>
                  <a:srgbClr val="7030A0"/>
                </a:solidFill>
              </a:rPr>
              <a:t>-Algunos autores hablan de que se producirá un  fallo ovárico antes de los 30 años ,en un 42% de las niñas y adolescentes ,que se han sometido a un tratamiento oncológico.</a:t>
            </a:r>
          </a:p>
          <a:p>
            <a:endParaRPr lang="es-ES" dirty="0" smtClean="0">
              <a:solidFill>
                <a:srgbClr val="7030A0"/>
              </a:solidFill>
            </a:endParaRPr>
          </a:p>
          <a:p>
            <a:r>
              <a:rPr lang="es-ES" dirty="0" smtClean="0">
                <a:solidFill>
                  <a:srgbClr val="7030A0"/>
                </a:solidFill>
              </a:rPr>
              <a:t>-Puede aparecer una  fallo ovárico precoz(FOP) o solo  pérdida de la menstruación transitoria. 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00B050"/>
                </a:solidFill>
              </a:rPr>
              <a:t>-Aunque se recuperen los ciclos menstruales, no es garantía de conseguir un embarazo y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además los óvulos podrían presentar daños en su código genético(ADN).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es-ES" dirty="0" smtClean="0"/>
              <a:t>La mujer podría tener problemas para concebir  por problemas en el útero. Los útero prepuberales  son muy sensibles a la radiación y pueden tener problemas posteriores para su desarrollo y vascularización. </a:t>
            </a:r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9"/>
            <a:ext cx="9144000" cy="7286677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28596" y="1142984"/>
            <a:ext cx="81439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ESTRATEGIAS PARA EVITAR EL DAÑO OVARICO  POR RADIOTERAPIA EN LA MUJER:</a:t>
            </a:r>
          </a:p>
          <a:p>
            <a:endParaRPr lang="es-ES" dirty="0" smtClean="0">
              <a:solidFill>
                <a:srgbClr val="C00000"/>
              </a:solidFill>
            </a:endParaRPr>
          </a:p>
          <a:p>
            <a:r>
              <a:rPr lang="es-ES" u="sng" dirty="0" smtClean="0">
                <a:solidFill>
                  <a:srgbClr val="00B050"/>
                </a:solidFill>
              </a:rPr>
              <a:t>1-Limitar la radiación en la zona pélvica/abdominal o proteger la zona.</a:t>
            </a:r>
          </a:p>
          <a:p>
            <a:endParaRPr lang="es-ES" u="sng" dirty="0" smtClean="0"/>
          </a:p>
          <a:p>
            <a:r>
              <a:rPr lang="es-ES" u="sng" dirty="0" smtClean="0"/>
              <a:t> </a:t>
            </a:r>
            <a:r>
              <a:rPr lang="es-ES" u="sng" dirty="0" smtClean="0">
                <a:solidFill>
                  <a:srgbClr val="00B050"/>
                </a:solidFill>
              </a:rPr>
              <a:t>2-Transposición ovárica(ovariopexia)</a:t>
            </a:r>
            <a:r>
              <a:rPr lang="es-ES" dirty="0" smtClean="0"/>
              <a:t> .</a:t>
            </a:r>
          </a:p>
          <a:p>
            <a:pPr>
              <a:buFontTx/>
              <a:buChar char="-"/>
            </a:pPr>
            <a:r>
              <a:rPr lang="es-ES" dirty="0" smtClean="0"/>
              <a:t>Poner  los ovarios fuera del  campo de la radiación </a:t>
            </a:r>
          </a:p>
          <a:p>
            <a:r>
              <a:rPr lang="es-ES" dirty="0" smtClean="0"/>
              <a:t>directa, mediante cirugía y cerca de un vaso </a:t>
            </a:r>
          </a:p>
          <a:p>
            <a:r>
              <a:rPr lang="es-ES" dirty="0" smtClean="0"/>
              <a:t>sanguíneo   para favorecer la vascularización.</a:t>
            </a:r>
          </a:p>
          <a:p>
            <a:r>
              <a:rPr lang="es-ES" dirty="0" smtClean="0"/>
              <a:t>-</a:t>
            </a:r>
            <a:r>
              <a:rPr lang="es-ES" dirty="0" smtClean="0">
                <a:solidFill>
                  <a:srgbClr val="C00000"/>
                </a:solidFill>
              </a:rPr>
              <a:t>Controversia sobre su eficacia .</a:t>
            </a:r>
          </a:p>
          <a:p>
            <a:endParaRPr lang="es-ES" u="sng" dirty="0" smtClean="0">
              <a:solidFill>
                <a:srgbClr val="00B050"/>
              </a:solidFill>
            </a:endParaRPr>
          </a:p>
          <a:p>
            <a:r>
              <a:rPr lang="es-ES" u="sng" dirty="0" smtClean="0">
                <a:solidFill>
                  <a:srgbClr val="00B050"/>
                </a:solidFill>
              </a:rPr>
              <a:t>3-Crioconservación de corteza ovárica</a:t>
            </a:r>
            <a:r>
              <a:rPr lang="es-ES" dirty="0" smtClean="0"/>
              <a:t>:  </a:t>
            </a:r>
          </a:p>
          <a:p>
            <a:r>
              <a:rPr lang="es-ES" dirty="0" smtClean="0"/>
              <a:t>-Seria lo mejor para mujeres  prepuberales. </a:t>
            </a:r>
          </a:p>
          <a:p>
            <a:endParaRPr lang="es-ES" dirty="0" smtClean="0"/>
          </a:p>
          <a:p>
            <a:r>
              <a:rPr lang="es-ES" dirty="0" smtClean="0"/>
              <a:t>-Mediante cirugía se obtiene tejido ovárico de la zona</a:t>
            </a:r>
          </a:p>
          <a:p>
            <a:r>
              <a:rPr lang="es-ES" dirty="0" smtClean="0"/>
              <a:t> donde están los folículos y crio-conservarla para su </a:t>
            </a:r>
          </a:p>
          <a:p>
            <a:r>
              <a:rPr lang="es-ES" dirty="0" smtClean="0"/>
              <a:t> posterior reimplantación una vez superada la enfermedad ,en el ovario, peritoneo, pared abdominal antebrazo. </a:t>
            </a:r>
          </a:p>
          <a:p>
            <a:endParaRPr lang="es-ES" dirty="0" smtClean="0"/>
          </a:p>
          <a:p>
            <a:r>
              <a:rPr lang="es-ES" dirty="0" smtClean="0"/>
              <a:t>-Luego se podría esperar a una gestación espontaneo o hacer Fecundación in Vitro</a:t>
            </a:r>
          </a:p>
        </p:txBody>
      </p:sp>
      <p:pic>
        <p:nvPicPr>
          <p:cNvPr id="4" name="Picture 7" descr="http://imagenes.publico.es/resources/archivos/2008/11/12/1226519579283Imagen1d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786058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28667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28596" y="1214422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----Crio-preservación de corteza ovárica:</a:t>
            </a:r>
          </a:p>
          <a:p>
            <a:endParaRPr lang="es-ES" dirty="0" smtClean="0"/>
          </a:p>
          <a:p>
            <a:r>
              <a:rPr lang="es-ES" dirty="0" smtClean="0"/>
              <a:t>-Se viene haciendo desde el año 2000 y hay documentados nacidos vivos. </a:t>
            </a:r>
          </a:p>
          <a:p>
            <a:r>
              <a:rPr lang="es-ES" dirty="0" smtClean="0"/>
              <a:t>-En España se realizó por primera vez en el 2006.</a:t>
            </a:r>
          </a:p>
          <a:p>
            <a:endParaRPr lang="es-ES" dirty="0" smtClean="0"/>
          </a:p>
          <a:p>
            <a:r>
              <a:rPr lang="es-ES" dirty="0" smtClean="0"/>
              <a:t>-</a:t>
            </a:r>
            <a:r>
              <a:rPr lang="es-ES" dirty="0" smtClean="0">
                <a:solidFill>
                  <a:srgbClr val="C00000"/>
                </a:solidFill>
              </a:rPr>
              <a:t>Problemas de estas dos y últimas técnicas:</a:t>
            </a:r>
          </a:p>
          <a:p>
            <a:endParaRPr lang="es-ES" dirty="0" smtClean="0">
              <a:solidFill>
                <a:srgbClr val="C00000"/>
              </a:solidFill>
            </a:endParaRPr>
          </a:p>
          <a:p>
            <a:r>
              <a:rPr lang="es-ES" dirty="0" smtClean="0"/>
              <a:t>                -Requiere cirugía antes y después. </a:t>
            </a:r>
          </a:p>
          <a:p>
            <a:r>
              <a:rPr lang="es-ES" dirty="0" smtClean="0"/>
              <a:t>                -Podrían aparecer células tumorales en el tejido /ovario trasplantado. 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00B050"/>
                </a:solidFill>
              </a:rPr>
              <a:t>4.-Obtención y preservación de ovocitos inmaduros  y luego someterlos a maduración.</a:t>
            </a:r>
          </a:p>
          <a:p>
            <a:endParaRPr lang="es-ES" dirty="0" smtClean="0">
              <a:solidFill>
                <a:srgbClr val="00B050"/>
              </a:solidFill>
            </a:endParaRPr>
          </a:p>
          <a:p>
            <a:r>
              <a:rPr lang="es-ES" dirty="0" smtClean="0"/>
              <a:t>-Todavía </a:t>
            </a:r>
            <a:r>
              <a:rPr lang="es-ES" dirty="0" smtClean="0">
                <a:solidFill>
                  <a:srgbClr val="C00000"/>
                </a:solidFill>
              </a:rPr>
              <a:t>experimental.</a:t>
            </a:r>
          </a:p>
          <a:p>
            <a:r>
              <a:rPr lang="es-ES" dirty="0" smtClean="0"/>
              <a:t>-No precisa estimulación.</a:t>
            </a:r>
          </a:p>
          <a:p>
            <a:r>
              <a:rPr lang="es-ES" dirty="0" smtClean="0"/>
              <a:t>-No metástasis.</a:t>
            </a:r>
          </a:p>
          <a:p>
            <a:r>
              <a:rPr lang="es-ES" dirty="0" smtClean="0"/>
              <a:t>-Poco eficaz, puede complementar la congelación de tejido ovárico.</a:t>
            </a:r>
          </a:p>
          <a:p>
            <a:r>
              <a:rPr lang="es-ES" dirty="0" smtClean="0"/>
              <a:t>-Pre-púberes o si estimulación ovárica contraindicada.</a:t>
            </a:r>
          </a:p>
          <a:p>
            <a:r>
              <a:rPr lang="es-ES" dirty="0" smtClean="0"/>
              <a:t>-¿Incremento de alteraciones genéticas o epigenéticas por los medios de cultivos utilizados para madurarlos.</a:t>
            </a:r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14496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28596" y="1142984"/>
            <a:ext cx="828680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C00000"/>
                </a:solidFill>
              </a:rPr>
              <a:t>CONSISTE EN LA APLICACIÓN DE LAS MEDIDAS MEDICO –QUIRURGICAS PARA PRESERVAR LA FERTILIDA EN NIÑOS Y ADULTOS EN SITUACION DE RIESGO Y PUEDAN CUMPLIR SU DESEO REPRODUCTIVO.</a:t>
            </a:r>
          </a:p>
          <a:p>
            <a:r>
              <a:rPr lang="es-ES" dirty="0" smtClean="0">
                <a:solidFill>
                  <a:srgbClr val="6A2481"/>
                </a:solidFill>
              </a:rPr>
              <a:t>Por qué debemos  plantear  de este tema:</a:t>
            </a:r>
          </a:p>
          <a:p>
            <a:endParaRPr lang="es-ES" dirty="0" smtClean="0">
              <a:solidFill>
                <a:srgbClr val="6A2481"/>
              </a:solidFill>
            </a:endParaRPr>
          </a:p>
          <a:p>
            <a:r>
              <a:rPr lang="es-ES" dirty="0" smtClean="0"/>
              <a:t>1.-Por la mejoría en el diagnostico y en los tratamientos del</a:t>
            </a:r>
          </a:p>
          <a:p>
            <a:r>
              <a:rPr lang="es-ES" dirty="0" smtClean="0"/>
              <a:t>cáncer , que conllevan una mayor supervivencia.</a:t>
            </a:r>
          </a:p>
          <a:p>
            <a:r>
              <a:rPr lang="es-ES" dirty="0" smtClean="0"/>
              <a:t> </a:t>
            </a:r>
          </a:p>
          <a:p>
            <a:r>
              <a:rPr lang="es-ES" dirty="0" smtClean="0"/>
              <a:t>2.-Porque sabemos que tanto la quimioterapia como la radioterapia pueden generar alteraciones en el aparato reproductor de los pacientes ,generando infertilidad (alrededor de un 15-30% no van  a recuperar la fertilidad).</a:t>
            </a:r>
          </a:p>
          <a:p>
            <a:endParaRPr lang="es-ES" dirty="0" smtClean="0"/>
          </a:p>
          <a:p>
            <a:r>
              <a:rPr lang="es-ES" dirty="0" smtClean="0"/>
              <a:t>3.-Por el avance  en  las Técnicas de Reproducción Asistida que han abiertos nuevas opciones preventivas.</a:t>
            </a:r>
          </a:p>
          <a:p>
            <a:endParaRPr lang="es-ES" dirty="0" smtClean="0"/>
          </a:p>
          <a:p>
            <a:r>
              <a:rPr lang="es-ES" dirty="0" smtClean="0"/>
              <a:t>4.-Por el retraso en  el cumplimiento del deseo reproductivo en las parejas.</a:t>
            </a:r>
          </a:p>
          <a:p>
            <a:endParaRPr lang="es-ES" dirty="0" smtClean="0"/>
          </a:p>
          <a:p>
            <a:r>
              <a:rPr lang="es-ES" dirty="0" smtClean="0"/>
              <a:t>5.-Por que toda persona tiene </a:t>
            </a:r>
            <a:r>
              <a:rPr lang="es-ES" dirty="0" smtClean="0">
                <a:solidFill>
                  <a:srgbClr val="C00000"/>
                </a:solidFill>
              </a:rPr>
              <a:t>derecho a los beneficios </a:t>
            </a:r>
            <a:r>
              <a:rPr lang="es-ES" dirty="0" smtClean="0"/>
              <a:t>del progreso científico, incluyendo las técnicas apropiadas para su  Salud  Reproductiva (Carta de los Derechos Sexuales y Reproductivos de la de la IPPF, artículo 10).</a:t>
            </a:r>
          </a:p>
        </p:txBody>
      </p:sp>
      <p:pic>
        <p:nvPicPr>
          <p:cNvPr id="4" name="Picture 8" descr="medical support for mesothelioma asbestos cancer can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5929" y="1857364"/>
            <a:ext cx="1926723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5720" y="1285861"/>
            <a:ext cx="8286808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TECNICAS MAS UTILIZADAS PARA LA PRESERVACION DE LA FERTILIDAD</a:t>
            </a:r>
          </a:p>
          <a:p>
            <a:r>
              <a:rPr lang="es-ES" b="1" dirty="0" smtClean="0"/>
              <a:t>                                       PACIENTES ONCOLÓGICAS: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1.-Vitrificación de ovocitos propios de la paciente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-Se está realizando esta técnica desde el  2008.</a:t>
            </a:r>
          </a:p>
          <a:p>
            <a:pPr>
              <a:buFontTx/>
              <a:buChar char="-"/>
              <a:defRPr/>
            </a:pPr>
            <a:endParaRPr lang="es-ES" dirty="0" smtClean="0"/>
          </a:p>
          <a:p>
            <a:pPr>
              <a:buFontTx/>
              <a:buChar char="-"/>
              <a:defRPr/>
            </a:pPr>
            <a:r>
              <a:rPr lang="es-ES" dirty="0" smtClean="0"/>
              <a:t>Consiste en someter a los ovocitos madurados extraídos de los folículos mediante punción ovárica , a bajas temperaturas(-196 grados) y de forma rápida. Se pasa de -25 grados a -196 grados. Igualmente para desvitrificarlos se pasa de -196 grados a +37 grados.</a:t>
            </a:r>
          </a:p>
          <a:p>
            <a:pPr>
              <a:buFontTx/>
              <a:buChar char="-"/>
              <a:defRPr/>
            </a:pPr>
            <a:endParaRPr lang="es-ES" dirty="0" smtClean="0"/>
          </a:p>
          <a:p>
            <a:pPr>
              <a:buFontTx/>
              <a:buChar char="-"/>
              <a:defRPr/>
            </a:pPr>
            <a:r>
              <a:rPr lang="es-ES" dirty="0" smtClean="0">
                <a:solidFill>
                  <a:srgbClr val="00B050"/>
                </a:solidFill>
              </a:rPr>
              <a:t>La supervivencia de los óvulos supera el 90% aunque depende de la calidad de los óvulos en el momento de vitrificarlos.</a:t>
            </a:r>
          </a:p>
          <a:p>
            <a:pPr>
              <a:defRPr/>
            </a:pPr>
            <a:endParaRPr lang="es-ES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s-ES" dirty="0" smtClean="0">
                <a:solidFill>
                  <a:srgbClr val="7030A0"/>
                </a:solidFill>
              </a:rPr>
              <a:t>Con las nuevas técnica de vitrificación las mujeres  jóvenes tienen la misma probabilidad de un nacido vivo por transferencia de embriones como las  sometidas a FIV convencional.</a:t>
            </a:r>
          </a:p>
          <a:p>
            <a:pPr>
              <a:defRPr/>
            </a:pPr>
            <a:endParaRPr lang="es-ES" dirty="0" smtClean="0">
              <a:solidFill>
                <a:srgbClr val="7030A0"/>
              </a:solidFill>
            </a:endParaRPr>
          </a:p>
        </p:txBody>
      </p:sp>
      <p:pic>
        <p:nvPicPr>
          <p:cNvPr id="4" name="Picture 6" descr="http://www.saludyfertilidad.com/imagenes-salud-fertilidad/vitrificacion_ovulo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7" y="1643050"/>
            <a:ext cx="22145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86963"/>
            <a:ext cx="9144000" cy="7144963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85720" y="1000108"/>
            <a:ext cx="85011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TECNICAS MÁS UTILIZADAS PARA LA PRESERVACION DE LA FERTILIDAD EN LA MUJER</a:t>
            </a:r>
          </a:p>
          <a:p>
            <a:endParaRPr lang="es-E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u="sng" dirty="0" smtClean="0">
                <a:solidFill>
                  <a:schemeClr val="accent2">
                    <a:lumMod val="75000"/>
                  </a:schemeClr>
                </a:solidFill>
              </a:rPr>
              <a:t>1-Vitrificación de los ovocitos de la paciente:</a:t>
            </a:r>
          </a:p>
          <a:p>
            <a:endParaRPr lang="es-ES" dirty="0" smtClean="0">
              <a:solidFill>
                <a:srgbClr val="C00000"/>
              </a:solidFill>
            </a:endParaRP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Se está utilizando desde el año 2008.</a:t>
            </a:r>
          </a:p>
          <a:p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es-ES" dirty="0" smtClean="0">
                <a:solidFill>
                  <a:srgbClr val="6A2481"/>
                </a:solidFill>
              </a:rPr>
              <a:t>Consiste en someter a los ovocitos maduros a  una rápida congelación, pasando de +15 grados a -196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-La descongelación también se realiza de forma rápida(-196 a +25).</a:t>
            </a:r>
          </a:p>
          <a:p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-Mediante esta técnica se consigue que más del  95% de los ovocitos sobrevivan  y evolucionan a embarazo, igual que los ovocitos en fresco.</a:t>
            </a:r>
          </a:p>
          <a:p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-La experiencia y las tasas de embarazo  son  cada vez mayores, aunque dependen de  la calidad del ovocito en el momento de la vitrificación.</a:t>
            </a:r>
          </a:p>
          <a:p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-No es posible en pacientes prepuberales</a:t>
            </a:r>
          </a:p>
          <a:p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7144963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7158" y="1428736"/>
            <a:ext cx="8429668" cy="522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r>
              <a:rPr lang="es-ES" u="sng" dirty="0" smtClean="0">
                <a:solidFill>
                  <a:srgbClr val="C00000"/>
                </a:solidFill>
              </a:rPr>
              <a:t>…Vitrificación de los ovocitos de la propia paciente..</a:t>
            </a:r>
          </a:p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endParaRPr lang="es-ES" u="sng" dirty="0" smtClean="0">
              <a:solidFill>
                <a:srgbClr val="C00000"/>
              </a:solidFill>
            </a:endParaRPr>
          </a:p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r>
              <a:rPr lang="es-ES" dirty="0" smtClean="0"/>
              <a:t>-El tratamiento hay que hacerlo </a:t>
            </a:r>
            <a:r>
              <a:rPr lang="es-ES" dirty="0" smtClean="0">
                <a:solidFill>
                  <a:srgbClr val="C00000"/>
                </a:solidFill>
              </a:rPr>
              <a:t>antes de que la paciente empiece el tratamiento </a:t>
            </a:r>
            <a:r>
              <a:rPr lang="es-ES" dirty="0" smtClean="0"/>
              <a:t>oncológico.</a:t>
            </a:r>
          </a:p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endParaRPr lang="es-ES" dirty="0" smtClean="0"/>
          </a:p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r>
              <a:rPr lang="es-ES" dirty="0" smtClean="0"/>
              <a:t>-La mujer  tiene que medicarse con hormonas durante 10 -12 días para que  sus ovarios maduren varios folículos.</a:t>
            </a:r>
          </a:p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endParaRPr lang="es-ES" dirty="0" smtClean="0"/>
          </a:p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r>
              <a:rPr lang="es-ES" dirty="0" smtClean="0"/>
              <a:t>-Una vez terminada la estimulación ovárica ,se extraen los óvulos mediante punción ovárica a través de la vagina.</a:t>
            </a:r>
          </a:p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endParaRPr lang="es-ES" dirty="0" smtClean="0"/>
          </a:p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r>
              <a:rPr lang="es-ES" dirty="0" smtClean="0"/>
              <a:t>En el caso </a:t>
            </a:r>
            <a:r>
              <a:rPr lang="es-ES" dirty="0" smtClean="0">
                <a:solidFill>
                  <a:srgbClr val="007D9B"/>
                </a:solidFill>
              </a:rPr>
              <a:t>del cáncer de mama hormono-dependiente </a:t>
            </a:r>
            <a:r>
              <a:rPr lang="es-ES" dirty="0" smtClean="0"/>
              <a:t>,</a:t>
            </a:r>
          </a:p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r>
              <a:rPr lang="es-ES" dirty="0" smtClean="0"/>
              <a:t>se utilizan pautas de estimulación ovárica bajas y se asocia</a:t>
            </a:r>
          </a:p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r>
              <a:rPr lang="es-ES" dirty="0" smtClean="0"/>
              <a:t>Letrozol para mantener los niveles hormonales  bajos.</a:t>
            </a:r>
          </a:p>
          <a:p>
            <a:endParaRPr lang="es-ES" b="1" dirty="0" smtClean="0"/>
          </a:p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r>
              <a:rPr lang="es-ES" dirty="0" smtClean="0">
                <a:solidFill>
                  <a:srgbClr val="7030A0"/>
                </a:solidFill>
              </a:rPr>
              <a:t>-Es una técnica eficaz que hasta hace muy poco ha sido</a:t>
            </a:r>
          </a:p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r>
              <a:rPr lang="es-ES" dirty="0" smtClean="0">
                <a:solidFill>
                  <a:srgbClr val="7030A0"/>
                </a:solidFill>
              </a:rPr>
              <a:t> considerada como experimental. (Guía de la  Sociedad</a:t>
            </a:r>
          </a:p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r>
              <a:rPr lang="es-ES" dirty="0" smtClean="0">
                <a:solidFill>
                  <a:srgbClr val="7030A0"/>
                </a:solidFill>
              </a:rPr>
              <a:t> Americana de Medicina Reproductiva 2012).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endParaRPr lang="es-ES" dirty="0" smtClean="0">
              <a:solidFill>
                <a:srgbClr val="7030A0"/>
              </a:solidFill>
            </a:endParaRPr>
          </a:p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endParaRPr lang="es-ES" dirty="0" smtClean="0"/>
          </a:p>
          <a:p>
            <a:pPr>
              <a:lnSpc>
                <a:spcPts val="1625"/>
              </a:lnSpc>
              <a:spcAft>
                <a:spcPts val="450"/>
              </a:spcAft>
              <a:buClr>
                <a:srgbClr val="B2B2B2"/>
              </a:buClr>
              <a:buFont typeface="Arial" charset="0"/>
              <a:buNone/>
            </a:pPr>
            <a:endParaRPr lang="es-ES" dirty="0" smtClean="0"/>
          </a:p>
        </p:txBody>
      </p:sp>
      <p:pic>
        <p:nvPicPr>
          <p:cNvPr id="4" name="Picture 4" descr="Ultrasound scan of severe ovarian hyperstimulation syndrome (OHSS)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00760" y="3786190"/>
            <a:ext cx="2735262" cy="2428892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14496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85720" y="1214422"/>
            <a:ext cx="84296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smtClean="0">
                <a:solidFill>
                  <a:schemeClr val="accent2"/>
                </a:solidFill>
              </a:rPr>
              <a:t>2.-Criopreservación de embriones:</a:t>
            </a:r>
            <a:endParaRPr lang="es-ES" dirty="0" smtClean="0"/>
          </a:p>
          <a:p>
            <a:r>
              <a:rPr lang="es-ES" dirty="0" smtClean="0">
                <a:solidFill>
                  <a:srgbClr val="002060"/>
                </a:solidFill>
              </a:rPr>
              <a:t>-Alta experiencia .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rgbClr val="002060"/>
                </a:solidFill>
              </a:rPr>
              <a:t>-Se puede hacer por congelación lenta o por vitrificación.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rgbClr val="002060"/>
                </a:solidFill>
              </a:rPr>
              <a:t>-Lo ideal seria conseguir embriones en estado de blastocisto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(desarrollar los embriones hasta 5-6 días) y vitrificarlos.</a:t>
            </a:r>
          </a:p>
          <a:p>
            <a:endParaRPr lang="es-ES" dirty="0" smtClean="0"/>
          </a:p>
          <a:p>
            <a:r>
              <a:rPr lang="es-ES" dirty="0" smtClean="0"/>
              <a:t>-Requiere pareja o  semen de donante.</a:t>
            </a:r>
          </a:p>
          <a:p>
            <a:endParaRPr lang="es-ES" dirty="0" smtClean="0"/>
          </a:p>
          <a:p>
            <a:r>
              <a:rPr lang="es-ES" dirty="0" smtClean="0"/>
              <a:t>-Requiere estimulación ovárica, punción y extracción </a:t>
            </a:r>
          </a:p>
          <a:p>
            <a:r>
              <a:rPr lang="es-ES" dirty="0" smtClean="0"/>
              <a:t>de los ovocitos.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7030A0"/>
                </a:solidFill>
              </a:rPr>
              <a:t>-No aceptable en pre-púberes.</a:t>
            </a:r>
          </a:p>
          <a:p>
            <a:endParaRPr lang="es-ES" dirty="0" smtClean="0"/>
          </a:p>
          <a:p>
            <a:r>
              <a:rPr lang="es-ES" dirty="0" smtClean="0"/>
              <a:t>-Los embriones obtenidos se congelan para el momento </a:t>
            </a:r>
          </a:p>
          <a:p>
            <a:r>
              <a:rPr lang="es-ES" dirty="0" smtClean="0"/>
              <a:t>en que la paciente los pueda utilizar.</a:t>
            </a:r>
            <a:endParaRPr lang="es-ES" dirty="0" smtClean="0">
              <a:solidFill>
                <a:srgbClr val="FF0000"/>
              </a:solidFill>
            </a:endParaRPr>
          </a:p>
          <a:p>
            <a:endParaRPr lang="es-ES" dirty="0" smtClean="0"/>
          </a:p>
          <a:p>
            <a:endParaRPr lang="es-E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7" descr="http://www.invitrotv.com/imatges/noticia/ginefiv-factores-inmunologicos-fallos-de-implantacion-embrionari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428736"/>
            <a:ext cx="219868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://www.bioetica.humanet.com.co/fts/bi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143380"/>
            <a:ext cx="273526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7144963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85720" y="1214422"/>
            <a:ext cx="84296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smtClean="0">
                <a:solidFill>
                  <a:srgbClr val="C00000"/>
                </a:solidFill>
              </a:rPr>
              <a:t>3.-Uso de hormonas (agonistas) de la GnRh:</a:t>
            </a:r>
          </a:p>
          <a:p>
            <a:endParaRPr lang="es-ES" u="sng" dirty="0" smtClean="0">
              <a:solidFill>
                <a:srgbClr val="C00000"/>
              </a:solidFill>
            </a:endParaRPr>
          </a:p>
          <a:p>
            <a:r>
              <a:rPr lang="es-ES" dirty="0" smtClean="0"/>
              <a:t>-Está en estudio y a nivel experimental. </a:t>
            </a:r>
          </a:p>
          <a:p>
            <a:r>
              <a:rPr lang="es-ES" dirty="0" smtClean="0"/>
              <a:t>-No hay evidencia clara de su utilidad.</a:t>
            </a:r>
          </a:p>
          <a:p>
            <a:r>
              <a:rPr lang="es-ES" dirty="0" smtClean="0"/>
              <a:t>-Ventajas: sencillo y asequible.</a:t>
            </a:r>
          </a:p>
          <a:p>
            <a:endParaRPr lang="es-ES" dirty="0" smtClean="0"/>
          </a:p>
          <a:p>
            <a:r>
              <a:rPr lang="es-ES" u="sng" dirty="0" smtClean="0">
                <a:solidFill>
                  <a:srgbClr val="C00000"/>
                </a:solidFill>
              </a:rPr>
              <a:t>4.-OTRAS OPCIONES A CONSIDERAR:</a:t>
            </a:r>
          </a:p>
          <a:p>
            <a:endParaRPr lang="es-ES" u="sng" dirty="0" smtClean="0">
              <a:solidFill>
                <a:srgbClr val="C00000"/>
              </a:solidFill>
            </a:endParaRPr>
          </a:p>
          <a:p>
            <a:r>
              <a:rPr lang="es-ES" dirty="0" smtClean="0">
                <a:solidFill>
                  <a:schemeClr val="accent2"/>
                </a:solidFill>
              </a:rPr>
              <a:t>-Donación de ovocitos:</a:t>
            </a:r>
          </a:p>
          <a:p>
            <a:r>
              <a:rPr lang="es-ES" dirty="0" smtClean="0"/>
              <a:t>-De mujer sana y  en la edad de máxima fertilidad.</a:t>
            </a:r>
          </a:p>
          <a:p>
            <a:r>
              <a:rPr lang="es-ES" dirty="0" smtClean="0"/>
              <a:t>-Técnica con las más altas tasas de embarazo.</a:t>
            </a:r>
          </a:p>
          <a:p>
            <a:r>
              <a:rPr lang="es-ES" dirty="0" smtClean="0"/>
              <a:t>-Requiere útero intacto por parte de la receptora.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endParaRPr lang="es-ES" dirty="0" smtClean="0"/>
          </a:p>
          <a:p>
            <a:r>
              <a:rPr lang="es-ES" dirty="0" smtClean="0"/>
              <a:t>-A las donante se le hace un estudio psicofísico y tiene que someterse al tratamiento de estimulación ovárica con hormonas.</a:t>
            </a:r>
          </a:p>
          <a:p>
            <a:endParaRPr lang="es-ES" dirty="0" smtClean="0"/>
          </a:p>
          <a:p>
            <a:r>
              <a:rPr lang="es-ES" dirty="0" smtClean="0"/>
              <a:t>-Legal en España y regulado su procedimiento (también la </a:t>
            </a:r>
            <a:r>
              <a:rPr lang="es-ES" dirty="0" smtClean="0">
                <a:solidFill>
                  <a:srgbClr val="C00000"/>
                </a:solidFill>
              </a:rPr>
              <a:t>donación de semen</a:t>
            </a:r>
            <a:r>
              <a:rPr lang="es-ES" dirty="0" smtClean="0"/>
              <a:t>).</a:t>
            </a:r>
            <a:endParaRPr lang="es-ES" dirty="0" smtClean="0">
              <a:solidFill>
                <a:srgbClr val="C00000"/>
              </a:solidFill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6" descr="http://www.women-health-info.com/images/infertility-44-egg-don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14488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714496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7158" y="1142984"/>
            <a:ext cx="8215370" cy="598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-Donación de embriones:</a:t>
            </a:r>
          </a:p>
          <a:p>
            <a:r>
              <a:rPr lang="es-ES" dirty="0" smtClean="0"/>
              <a:t>-Permitida en España.</a:t>
            </a:r>
          </a:p>
          <a:p>
            <a:r>
              <a:rPr lang="es-ES" dirty="0" smtClean="0"/>
              <a:t>-No riesgo para la mujer.</a:t>
            </a:r>
          </a:p>
          <a:p>
            <a:r>
              <a:rPr lang="es-ES" dirty="0" smtClean="0"/>
              <a:t>-Se prepara el endometrio de la mujer con</a:t>
            </a:r>
          </a:p>
          <a:p>
            <a:r>
              <a:rPr lang="es-ES" dirty="0" smtClean="0"/>
              <a:t> hormonas naturales o con su ciclo natural para </a:t>
            </a:r>
          </a:p>
          <a:p>
            <a:r>
              <a:rPr lang="es-ES" dirty="0" smtClean="0"/>
              <a:t>Implantar los embriones.</a:t>
            </a:r>
          </a:p>
          <a:p>
            <a:r>
              <a:rPr lang="es-ES" dirty="0" smtClean="0"/>
              <a:t>-Amplia experiencia.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C00000"/>
                </a:solidFill>
              </a:rPr>
              <a:t>-Subrogación uterina </a:t>
            </a:r>
          </a:p>
          <a:p>
            <a:r>
              <a:rPr lang="es-ES" dirty="0" smtClean="0"/>
              <a:t>-Está prohibida en España ,por ley ,pero permitida  en otros países.</a:t>
            </a:r>
          </a:p>
          <a:p>
            <a:r>
              <a:rPr lang="es-ES" dirty="0" smtClean="0"/>
              <a:t>-En caso de que la mujer haya tenido cáncer que requiera extirpación de  útero.</a:t>
            </a:r>
          </a:p>
          <a:p>
            <a:r>
              <a:rPr lang="es-ES" dirty="0" smtClean="0"/>
              <a:t>-Con sus óvulos ? o con óvulos donados?</a:t>
            </a:r>
          </a:p>
          <a:p>
            <a:r>
              <a:rPr lang="es-ES" dirty="0" smtClean="0"/>
              <a:t>-Problemas legales sobre la filiación en caso de que se realice fuera de España.</a:t>
            </a:r>
          </a:p>
          <a:p>
            <a:endParaRPr lang="es-ES" dirty="0" smtClean="0">
              <a:solidFill>
                <a:srgbClr val="C00000"/>
              </a:solidFill>
            </a:endParaRPr>
          </a:p>
          <a:p>
            <a:r>
              <a:rPr lang="es-ES" dirty="0" smtClean="0">
                <a:solidFill>
                  <a:srgbClr val="C00000"/>
                </a:solidFill>
              </a:rPr>
              <a:t>-Adopción:</a:t>
            </a:r>
            <a:r>
              <a:rPr lang="es-ES" dirty="0" smtClean="0"/>
              <a:t> </a:t>
            </a:r>
          </a:p>
          <a:p>
            <a:r>
              <a:rPr lang="es-ES" dirty="0" smtClean="0"/>
              <a:t>-Posibilidad de adoptar en  España y también fuera.</a:t>
            </a:r>
          </a:p>
          <a:p>
            <a:r>
              <a:rPr lang="es-ES" dirty="0" smtClean="0"/>
              <a:t>-Problemas de supervivencia y de edad para la paciente?</a:t>
            </a:r>
          </a:p>
          <a:p>
            <a:r>
              <a:rPr lang="es-ES" dirty="0" smtClean="0"/>
              <a:t> </a:t>
            </a:r>
          </a:p>
          <a:p>
            <a:endParaRPr lang="es-ES" dirty="0" smtClean="0">
              <a:solidFill>
                <a:srgbClr val="C00000"/>
              </a:solidFill>
            </a:endParaRPr>
          </a:p>
          <a:p>
            <a:endParaRPr lang="es-ES" dirty="0" smtClean="0">
              <a:solidFill>
                <a:srgbClr val="C00000"/>
              </a:solidFill>
            </a:endParaRPr>
          </a:p>
          <a:p>
            <a:endParaRPr lang="es-ES" b="1" u="sng" dirty="0" smtClean="0">
              <a:solidFill>
                <a:srgbClr val="FF0000"/>
              </a:solidFill>
            </a:endParaRPr>
          </a:p>
        </p:txBody>
      </p:sp>
      <p:pic>
        <p:nvPicPr>
          <p:cNvPr id="4" name="Picture 7" descr="http://www.invitrotv.com/imatges/noticia/ginefiv-factores-inmunologicos-fallos-de-implantacion-embrionari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357298"/>
            <a:ext cx="25558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714496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85720" y="1214422"/>
            <a:ext cx="850112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accent2"/>
                </a:solidFill>
              </a:rPr>
              <a:t>Otros problemas conflictivos para el embarazo en  pacientes oncológicas</a:t>
            </a:r>
            <a:r>
              <a:rPr lang="es-ES" sz="2400" dirty="0" smtClean="0"/>
              <a:t>:</a:t>
            </a:r>
          </a:p>
          <a:p>
            <a:r>
              <a:rPr lang="es-ES" dirty="0" smtClean="0">
                <a:solidFill>
                  <a:srgbClr val="7030A0"/>
                </a:solidFill>
              </a:rPr>
              <a:t>1.-Sobre el cáncer de mama:</a:t>
            </a:r>
          </a:p>
          <a:p>
            <a:endParaRPr lang="es-ES" dirty="0" smtClean="0">
              <a:solidFill>
                <a:srgbClr val="7030A0"/>
              </a:solidFill>
            </a:endParaRPr>
          </a:p>
          <a:p>
            <a:r>
              <a:rPr lang="es-ES" dirty="0" smtClean="0"/>
              <a:t>-La incidencia de embarazos  tras el diagnostico de un CM es muy pequeña y sí se ha  observado un aumento de abortos  espontáneos .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7030A0"/>
                </a:solidFill>
              </a:rPr>
              <a:t>-Parece que  el embarazo no empeora el pronostico del cáncer  </a:t>
            </a:r>
            <a:r>
              <a:rPr lang="es-ES" dirty="0" smtClean="0"/>
              <a:t>incluso se habla de una cierta protección frente a las recidivas. (Hay varios estudios sobre este tema).</a:t>
            </a:r>
          </a:p>
          <a:p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Aunque el CM con mutación genética BRCA2  si aumenta el riesgo  de recidivas en mujeres en los dos primeros años  post-diagnóstico. 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7" descr="http://t0.gstatic.com/images?q=tbn:ANd9GcR1gHeEi3bRm7KzzlcOJD6WM9t6VV5mIFYrFvuJHSiHq21yAu6P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00570"/>
            <a:ext cx="2286016" cy="21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714496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71472" y="1142984"/>
            <a:ext cx="81439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Siguiendo sobre el CM y embarazo:</a:t>
            </a:r>
          </a:p>
          <a:p>
            <a:endParaRPr lang="es-ES" dirty="0" smtClean="0">
              <a:solidFill>
                <a:srgbClr val="7030A0"/>
              </a:solidFill>
            </a:endParaRPr>
          </a:p>
          <a:p>
            <a:r>
              <a:rPr lang="es-ES" dirty="0" smtClean="0"/>
              <a:t>-No hay evidencia en cuanto a la </a:t>
            </a:r>
            <a:r>
              <a:rPr lang="es-ES" dirty="0" smtClean="0">
                <a:solidFill>
                  <a:srgbClr val="00B050"/>
                </a:solidFill>
              </a:rPr>
              <a:t>asociación entre CM y tratamientos de fertilidad </a:t>
            </a:r>
            <a:r>
              <a:rPr lang="es-ES" dirty="0" smtClean="0"/>
              <a:t>,se deben plantear utilizar estos tratamientos incluso combinados para aumentar la posibilidad de  fertilidad(Categoría  1 OMS).</a:t>
            </a:r>
          </a:p>
          <a:p>
            <a:pPr>
              <a:buFontTx/>
              <a:buChar char="-"/>
            </a:pPr>
            <a:endParaRPr lang="es-ES" dirty="0" smtClean="0"/>
          </a:p>
          <a:p>
            <a:r>
              <a:rPr lang="es-ES" dirty="0" smtClean="0"/>
              <a:t>-En algún estudio ( en Suecia)se ha observado que estas  mujeres tendrían mas riesgo de complicaciones obstétricas ,cesáreas , mas riesgo de tener niños prematuros  y de crecimiento retardado en el feto.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7030A0"/>
                </a:solidFill>
              </a:rPr>
              <a:t>2.-Sobre otros tipos de cáncer.</a:t>
            </a:r>
          </a:p>
          <a:p>
            <a:endParaRPr lang="es-ES" dirty="0" smtClean="0">
              <a:solidFill>
                <a:srgbClr val="7030A0"/>
              </a:solidFill>
            </a:endParaRPr>
          </a:p>
          <a:p>
            <a:r>
              <a:rPr lang="es-ES" dirty="0" smtClean="0"/>
              <a:t>-Pocos estudios(cáncer de ovario ,de endometrio…)</a:t>
            </a:r>
          </a:p>
          <a:p>
            <a:r>
              <a:rPr lang="es-ES" dirty="0" smtClean="0"/>
              <a:t>-En el caso de los linfomas y leucemias las conclusiones son:  “</a:t>
            </a:r>
            <a:r>
              <a:rPr lang="es-ES" dirty="0" smtClean="0">
                <a:solidFill>
                  <a:srgbClr val="0070C0"/>
                </a:solidFill>
              </a:rPr>
              <a:t>El problema es de  infertilidad  por los tratamientos sobre todo si se asocia radioterapia.</a:t>
            </a:r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dirty="0" smtClean="0">
              <a:solidFill>
                <a:srgbClr val="7030A0"/>
              </a:solidFill>
            </a:endParaRPr>
          </a:p>
          <a:p>
            <a:r>
              <a:rPr lang="es-ES" dirty="0" smtClean="0">
                <a:solidFill>
                  <a:srgbClr val="7030A0"/>
                </a:solidFill>
              </a:rPr>
              <a:t>               </a:t>
            </a:r>
          </a:p>
          <a:p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7158" y="1214422"/>
            <a:ext cx="8072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-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7144963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7158" y="1000108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accent2"/>
                </a:solidFill>
              </a:rPr>
              <a:t>Todo lo referente  a la Reproducción y preservación de la fertilidad en España está regulado por :</a:t>
            </a:r>
          </a:p>
          <a:p>
            <a:r>
              <a:rPr lang="es-ES" dirty="0" smtClean="0"/>
              <a:t>-Ley de Reproducción Asistida14/2006 de mayo.</a:t>
            </a:r>
          </a:p>
          <a:p>
            <a:r>
              <a:rPr lang="es-ES" dirty="0" smtClean="0"/>
              <a:t>-Real Decreto 1301 del 10/11/2006.</a:t>
            </a:r>
          </a:p>
          <a:p>
            <a:r>
              <a:rPr lang="es-ES" dirty="0" smtClean="0"/>
              <a:t>-Real Decreto 412 del 1/3/1996 y Real Decreto 413 del mismo año.</a:t>
            </a:r>
          </a:p>
          <a:p>
            <a:r>
              <a:rPr lang="es-ES" dirty="0" smtClean="0"/>
              <a:t>-Real Decreto 120/2003 del 31/1.</a:t>
            </a:r>
          </a:p>
          <a:p>
            <a:r>
              <a:rPr lang="es-ES" dirty="0" smtClean="0"/>
              <a:t>-También existe regulación Europea sobre Criopreservación  y Trasplante de tejidos humanos.</a:t>
            </a:r>
          </a:p>
          <a:p>
            <a:r>
              <a:rPr lang="es-ES" sz="2000" dirty="0" smtClean="0">
                <a:solidFill>
                  <a:schemeClr val="accent2"/>
                </a:solidFill>
              </a:rPr>
              <a:t>Bibliografía consultada</a:t>
            </a:r>
            <a:r>
              <a:rPr lang="es-ES" sz="2000" dirty="0" smtClean="0"/>
              <a:t>:</a:t>
            </a:r>
          </a:p>
          <a:p>
            <a:r>
              <a:rPr lang="es-ES" dirty="0" smtClean="0"/>
              <a:t>-Preservación de la fertilidad en la paciente oncológica:Dr. Justo Callejo Olmos.</a:t>
            </a:r>
          </a:p>
          <a:p>
            <a:r>
              <a:rPr lang="es-ES" dirty="0" smtClean="0"/>
              <a:t>-Manual práctico de esterilidad y reproducción humana: Drs J.Remohí,J .Bellber, E.Bosch ,A. Pellicer</a:t>
            </a:r>
          </a:p>
          <a:p>
            <a:r>
              <a:rPr lang="es-ES" dirty="0" smtClean="0"/>
              <a:t>-Documento sobre Preservación de la fertilidad en el varón del grupo de trabajo de la SEF.</a:t>
            </a:r>
          </a:p>
          <a:p>
            <a:r>
              <a:rPr lang="es-ES" dirty="0" smtClean="0"/>
              <a:t>-Documento sobre crioconservación de ovocitos propios ,de la SEF</a:t>
            </a:r>
          </a:p>
          <a:p>
            <a:r>
              <a:rPr lang="es-ES" dirty="0" smtClean="0"/>
              <a:t>-Documento sobre efectos secundarios de largos supervivientes al cáncer de le SEOM</a:t>
            </a:r>
          </a:p>
          <a:p>
            <a:r>
              <a:rPr lang="es-ES" dirty="0" smtClean="0"/>
              <a:t>-Documento de Consenso sobre Cáncer de mama y fertilidad del 10/2014.</a:t>
            </a:r>
          </a:p>
          <a:p>
            <a:r>
              <a:rPr lang="es-ES" dirty="0" smtClean="0"/>
              <a:t>-Documento de recomendaciones para la preservación de la fertilidad en pacientes con L.de Hodgkin.</a:t>
            </a:r>
          </a:p>
          <a:p>
            <a:r>
              <a:rPr lang="es-ES" dirty="0" smtClean="0"/>
              <a:t>-Bioética y Ley de Reproducción Humana Asistida. Fernando Abellán y Javier Sánchez Caro</a:t>
            </a: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TRASERA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929786" cy="714377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 rot="10800000" flipV="1">
            <a:off x="2000232" y="3829109"/>
            <a:ext cx="7156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MUCHAS GRACIAS POR SU ATENCION</a:t>
            </a:r>
            <a:endParaRPr lang="es-E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6963"/>
            <a:ext cx="9144000" cy="714496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7158" y="1000108"/>
            <a:ext cx="8572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ALGUNOS DATOS epidemiológicos :</a:t>
            </a:r>
          </a:p>
          <a:p>
            <a:endParaRPr lang="es-ES" dirty="0" smtClean="0">
              <a:solidFill>
                <a:srgbClr val="C00000"/>
              </a:solidFill>
            </a:endParaRP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(Informe Globocan 2012 de la Agencia Internacional para la investigación del Cáncer de la OMS, Informe estadístico del Registro Nacional de tumores infantiles-SEHOP(Sociedad Española de Hematología y Oncología Pediátrica)-REDECAN-SEOM-NCI(Instituto Nacional del Cáncer de EEUU),Registro Norteamericano de la SEER…</a:t>
            </a: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s-ES" dirty="0" smtClean="0"/>
              <a:t>-En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España</a:t>
            </a:r>
            <a:r>
              <a:rPr lang="es-ES" dirty="0" smtClean="0"/>
              <a:t> se diagnostican  cada año alrededor de  </a:t>
            </a:r>
            <a:r>
              <a:rPr lang="es-ES" dirty="0" smtClean="0">
                <a:solidFill>
                  <a:srgbClr val="00B050"/>
                </a:solidFill>
              </a:rPr>
              <a:t>1.400 cánceres en </a:t>
            </a:r>
            <a:r>
              <a:rPr lang="es-ES" dirty="0" smtClean="0"/>
              <a:t>niños(leucemias, linfomas y SNC) y </a:t>
            </a:r>
            <a:r>
              <a:rPr lang="es-ES" dirty="0" smtClean="0">
                <a:solidFill>
                  <a:srgbClr val="00B050"/>
                </a:solidFill>
              </a:rPr>
              <a:t>adolescentes</a:t>
            </a:r>
            <a:r>
              <a:rPr lang="es-ES" dirty="0" smtClean="0"/>
              <a:t>( Oseos, linfomas, SNC).</a:t>
            </a:r>
          </a:p>
          <a:p>
            <a:endParaRPr lang="es-ES" dirty="0" smtClean="0">
              <a:solidFill>
                <a:srgbClr val="00B050"/>
              </a:solidFill>
            </a:endParaRPr>
          </a:p>
          <a:p>
            <a:r>
              <a:rPr lang="es-ES" dirty="0" smtClean="0"/>
              <a:t>-En las últimas décadas se observa un aumento de la incidencia en cáncer en </a:t>
            </a:r>
            <a:r>
              <a:rPr lang="es-ES" dirty="0" smtClean="0">
                <a:solidFill>
                  <a:srgbClr val="7030A0"/>
                </a:solidFill>
              </a:rPr>
              <a:t>&lt; de 14 años </a:t>
            </a:r>
            <a:r>
              <a:rPr lang="es-ES" dirty="0" smtClean="0"/>
              <a:t> de  un </a:t>
            </a:r>
            <a:r>
              <a:rPr lang="es-ES" u="sng" dirty="0" smtClean="0">
                <a:solidFill>
                  <a:srgbClr val="FF0000"/>
                </a:solidFill>
              </a:rPr>
              <a:t>1% </a:t>
            </a:r>
            <a:r>
              <a:rPr lang="es-ES" dirty="0" smtClean="0"/>
              <a:t>y  en </a:t>
            </a:r>
            <a:r>
              <a:rPr lang="es-ES" dirty="0" smtClean="0">
                <a:solidFill>
                  <a:srgbClr val="7030A0"/>
                </a:solidFill>
              </a:rPr>
              <a:t>adolescentes</a:t>
            </a:r>
            <a:r>
              <a:rPr lang="es-ES" dirty="0" smtClean="0"/>
              <a:t>(15-18años) un </a:t>
            </a:r>
            <a:r>
              <a:rPr lang="es-ES" u="sng" dirty="0" smtClean="0">
                <a:solidFill>
                  <a:srgbClr val="FF0000"/>
                </a:solidFill>
              </a:rPr>
              <a:t>2%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-Es más frecuente el cáncer entre los 15-39 años que en menores de 15 años.</a:t>
            </a:r>
          </a:p>
          <a:p>
            <a:endParaRPr lang="es-ES" u="sng" dirty="0" smtClean="0">
              <a:solidFill>
                <a:srgbClr val="FF0000"/>
              </a:solidFill>
            </a:endParaRPr>
          </a:p>
          <a:p>
            <a:r>
              <a:rPr lang="es-ES" dirty="0" smtClean="0"/>
              <a:t>-La supervivencia global del cáncer infantil y en adolescentes, está en un 76%.En las últimas décadas casi se  ha duplicado a la vez que la mortalidad ha disminuido.</a:t>
            </a:r>
          </a:p>
          <a:p>
            <a:endParaRPr lang="es-ES" dirty="0" smtClean="0"/>
          </a:p>
          <a:p>
            <a:endParaRPr lang="es-E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2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21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00034" y="1500174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-El pronóstico  para las edades entre 15-29 años no es tan bueno como para los menores de 15.</a:t>
            </a:r>
          </a:p>
          <a:p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 smtClean="0">
                <a:solidFill>
                  <a:srgbClr val="00B050"/>
                </a:solidFill>
              </a:rPr>
              <a:t>-En  algunos cánceres la supervivencia ( leucemias, linfoma de Hodgking )supera el 90%.</a:t>
            </a:r>
          </a:p>
          <a:p>
            <a:endParaRPr lang="es-ES" dirty="0" smtClean="0">
              <a:solidFill>
                <a:srgbClr val="00B050"/>
              </a:solidFill>
            </a:endParaRPr>
          </a:p>
          <a:p>
            <a:r>
              <a:rPr lang="es-ES" dirty="0" smtClean="0">
                <a:solidFill>
                  <a:srgbClr val="7030A0"/>
                </a:solidFill>
              </a:rPr>
              <a:t>-En la mayoría de los países avanzados el 2% de los  canceres invasivos ocurren entre los 15-29 años.</a:t>
            </a:r>
          </a:p>
          <a:p>
            <a:endParaRPr lang="es-ES" dirty="0" smtClean="0">
              <a:solidFill>
                <a:srgbClr val="7030A0"/>
              </a:solidFill>
            </a:endParaRPr>
          </a:p>
          <a:p>
            <a:r>
              <a:rPr lang="es-ES" dirty="0" smtClean="0"/>
              <a:t> -El cáncer está aumentando en general (aunque 2/3 en mayores de 65 años) y la mortalidad  aunque no  igual para todos los cánceres.(En España en un 13%)</a:t>
            </a:r>
          </a:p>
          <a:p>
            <a:endParaRPr lang="es-ES" dirty="0" smtClean="0">
              <a:solidFill>
                <a:srgbClr val="7030A0"/>
              </a:solidFill>
            </a:endParaRPr>
          </a:p>
          <a:p>
            <a:r>
              <a:rPr lang="es-ES" dirty="0" smtClean="0">
                <a:solidFill>
                  <a:srgbClr val="007D9B"/>
                </a:solidFill>
              </a:rPr>
              <a:t>-</a:t>
            </a:r>
            <a:r>
              <a:rPr lang="es-ES" dirty="0" smtClean="0">
                <a:solidFill>
                  <a:srgbClr val="6A2481"/>
                </a:solidFill>
              </a:rPr>
              <a:t>Entre los 40-45 años  las mujeres tienen el doble de probabilidad  que los hombres de padecer cáncer(retraso  de la edad reproductiva actual).</a:t>
            </a:r>
          </a:p>
          <a:p>
            <a:endParaRPr lang="es-ES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2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21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14282" y="1285860"/>
            <a:ext cx="864399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-Se estima que el 25% de las mujeres  que han tenido un cáncer no han cumplido su deseo reproductivo.</a:t>
            </a:r>
          </a:p>
          <a:p>
            <a:endParaRPr lang="es-ES" dirty="0" smtClean="0">
              <a:solidFill>
                <a:schemeClr val="accent2"/>
              </a:solidFill>
            </a:endParaRPr>
          </a:p>
          <a:p>
            <a:r>
              <a:rPr lang="es-ES" dirty="0" smtClean="0">
                <a:solidFill>
                  <a:schemeClr val="accent2"/>
                </a:solidFill>
              </a:rPr>
              <a:t>Sobre el cáncer de mama:</a:t>
            </a:r>
            <a:endParaRPr lang="es-ES" dirty="0" smtClean="0">
              <a:solidFill>
                <a:srgbClr val="7030A0"/>
              </a:solidFill>
            </a:endParaRPr>
          </a:p>
          <a:p>
            <a:r>
              <a:rPr lang="es-ES" dirty="0" smtClean="0">
                <a:solidFill>
                  <a:srgbClr val="7030A0"/>
                </a:solidFill>
              </a:rPr>
              <a:t>-En los últimos 30 años se observa un aumento de CM entre 25-39 años aunque no es lo más frecuente.</a:t>
            </a:r>
          </a:p>
          <a:p>
            <a:r>
              <a:rPr lang="es-ES" dirty="0" smtClean="0">
                <a:solidFill>
                  <a:srgbClr val="7030A0"/>
                </a:solidFill>
              </a:rPr>
              <a:t>-Alrededor de un 15% aparece antes de los 45 años.</a:t>
            </a:r>
          </a:p>
          <a:p>
            <a:r>
              <a:rPr lang="es-ES" dirty="0" smtClean="0">
                <a:solidFill>
                  <a:srgbClr val="7030A0"/>
                </a:solidFill>
              </a:rPr>
              <a:t>-Se calcula que 1/228 mujeres padecerá un cáncer de mama antes de los 40 años.</a:t>
            </a:r>
          </a:p>
          <a:p>
            <a:endParaRPr lang="es-ES" dirty="0" smtClean="0">
              <a:solidFill>
                <a:srgbClr val="7030A0"/>
              </a:solidFill>
            </a:endParaRPr>
          </a:p>
          <a:p>
            <a:r>
              <a:rPr lang="es-ES" dirty="0" smtClean="0">
                <a:solidFill>
                  <a:srgbClr val="00B050"/>
                </a:solidFill>
              </a:rPr>
              <a:t>-La incidencia de cáncer de mama  en países occidentales ,aumenta anualmente en un 0,5% sobre todo en mujeres menores de 50 años.</a:t>
            </a:r>
          </a:p>
          <a:p>
            <a:r>
              <a:rPr lang="es-ES" dirty="0" smtClean="0">
                <a:solidFill>
                  <a:srgbClr val="7030A0"/>
                </a:solidFill>
              </a:rPr>
              <a:t>-La supervivencia a 5 años es mayor del 85% sobre todo si se realiza un diagnostico temprano.</a:t>
            </a:r>
            <a:r>
              <a:rPr lang="es-ES" dirty="0" smtClean="0"/>
              <a:t> </a:t>
            </a:r>
          </a:p>
          <a:p>
            <a:r>
              <a:rPr lang="es-ES" dirty="0" smtClean="0"/>
              <a:t>Los datos nos plantean la existencia de” </a:t>
            </a:r>
            <a:r>
              <a:rPr lang="es-ES" dirty="0" smtClean="0">
                <a:solidFill>
                  <a:srgbClr val="C00000"/>
                </a:solidFill>
              </a:rPr>
              <a:t>LARGOS SUPERVIVIENTES AL CANCER</a:t>
            </a:r>
            <a:r>
              <a:rPr lang="es-ES" dirty="0" smtClean="0"/>
              <a:t>” que  pueden tener problemas para completar su deseo reproductivo.</a:t>
            </a:r>
            <a:endParaRPr lang="es-ES" dirty="0" smtClean="0">
              <a:solidFill>
                <a:schemeClr val="accent2"/>
              </a:solidFill>
            </a:endParaRPr>
          </a:p>
          <a:p>
            <a:endParaRPr lang="es-ES" dirty="0" smtClean="0">
              <a:solidFill>
                <a:srgbClr val="7030A0"/>
              </a:solidFill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6963"/>
            <a:ext cx="9144000" cy="714496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85720" y="1000108"/>
            <a:ext cx="842968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-Se desconoce con seguridad el efecto de los tratamientos oncológicos en cada paciente, por lo que se debe informar de las medidas que actualmente existen  para que puedan preservar la fertilidad y cumplir su deseo reproductivo</a:t>
            </a:r>
            <a:r>
              <a:rPr lang="es-ES" dirty="0" smtClean="0"/>
              <a:t>.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ES" sz="2000" dirty="0" smtClean="0">
                <a:solidFill>
                  <a:srgbClr val="FF0000"/>
                </a:solidFill>
              </a:rPr>
              <a:t>-Podemos decir que es un problema multidisciplinar:</a:t>
            </a:r>
            <a:endParaRPr lang="es-ES" sz="2000" dirty="0" smtClean="0"/>
          </a:p>
          <a:p>
            <a:r>
              <a:rPr lang="es-ES" dirty="0" smtClean="0"/>
              <a:t>-Médicos de atención primaria/pediatras/</a:t>
            </a:r>
          </a:p>
          <a:p>
            <a:r>
              <a:rPr lang="es-ES" dirty="0" smtClean="0"/>
              <a:t>-Enfermeras.</a:t>
            </a:r>
          </a:p>
          <a:p>
            <a:r>
              <a:rPr lang="es-ES" dirty="0" smtClean="0"/>
              <a:t>-Psicólogos (psico-oncólogos).</a:t>
            </a:r>
          </a:p>
          <a:p>
            <a:r>
              <a:rPr lang="es-ES" dirty="0" smtClean="0"/>
              <a:t>-Cirujanos.</a:t>
            </a:r>
          </a:p>
          <a:p>
            <a:r>
              <a:rPr lang="es-ES" dirty="0" smtClean="0"/>
              <a:t>-Oncólogos.</a:t>
            </a:r>
          </a:p>
          <a:p>
            <a:r>
              <a:rPr lang="es-ES" dirty="0" smtClean="0"/>
              <a:t>-Profesionales de la reproducción.</a:t>
            </a:r>
          </a:p>
          <a:p>
            <a:r>
              <a:rPr lang="es-ES" dirty="0" smtClean="0"/>
              <a:t>-Autoridades sanitarias.</a:t>
            </a:r>
          </a:p>
          <a:p>
            <a:r>
              <a:rPr lang="es-ES" dirty="0" smtClean="0"/>
              <a:t>-El propio paciente.(prepuberales?).</a:t>
            </a:r>
          </a:p>
          <a:p>
            <a:r>
              <a:rPr lang="es-ES" dirty="0" smtClean="0"/>
              <a:t>-De las Asociaciones de pacientes oncológicos.</a:t>
            </a:r>
          </a:p>
          <a:p>
            <a:endParaRPr lang="es-ES" dirty="0" smtClean="0"/>
          </a:p>
          <a:p>
            <a:r>
              <a:rPr lang="es-ES" dirty="0" smtClean="0"/>
              <a:t>-Según la guía de la ASCO (Sociedad Americana de Oncología Clínica) en la que se aconseja </a:t>
            </a:r>
            <a:r>
              <a:rPr lang="es-ES" dirty="0" smtClean="0">
                <a:solidFill>
                  <a:srgbClr val="C00000"/>
                </a:solidFill>
              </a:rPr>
              <a:t>informar y ofrecer a estos pacientes </a:t>
            </a:r>
            <a:r>
              <a:rPr lang="es-ES" dirty="0" smtClean="0"/>
              <a:t>las técnicas actuales disponibles para preservar su fertilidad sin olvidar  sin embargo que  por encima está la salud del paciente.</a:t>
            </a:r>
          </a:p>
          <a:p>
            <a:r>
              <a:rPr lang="es-ES" dirty="0" smtClean="0"/>
              <a:t>-Documentos de SEOM,AECC,GEPAC,SEF: sobre la preservación de la fertilidad.</a:t>
            </a:r>
          </a:p>
          <a:p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14554"/>
            <a:ext cx="3822126" cy="2143140"/>
          </a:xfrm>
          <a:prstGeom prst="rect">
            <a:avLst/>
          </a:prstGeom>
          <a:solidFill>
            <a:srgbClr val="339966"/>
          </a:solidFill>
          <a:ln w="9525" algn="ctr">
            <a:solidFill>
              <a:srgbClr val="3399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14496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00034" y="1142984"/>
            <a:ext cx="807249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C00000"/>
                </a:solidFill>
              </a:rPr>
              <a:t>INFLUENCIA GONADAS  DE LOS TRATAMIENTOS   ONCOLOGICOS</a:t>
            </a:r>
            <a:r>
              <a:rPr lang="es-ES" sz="24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Quimioterapia:</a:t>
            </a:r>
          </a:p>
          <a:p>
            <a:r>
              <a:rPr lang="es-ES" dirty="0" smtClean="0">
                <a:solidFill>
                  <a:srgbClr val="00B050"/>
                </a:solidFill>
              </a:rPr>
              <a:t> -Toxicidad</a:t>
            </a:r>
            <a:r>
              <a:rPr lang="es-ES" dirty="0" smtClean="0"/>
              <a:t> ( mecanismo de  acción) y </a:t>
            </a:r>
            <a:r>
              <a:rPr lang="es-ES" dirty="0" smtClean="0">
                <a:solidFill>
                  <a:srgbClr val="00B050"/>
                </a:solidFill>
              </a:rPr>
              <a:t>del sexo del paciente .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VARON:</a:t>
            </a:r>
          </a:p>
          <a:p>
            <a:r>
              <a:rPr lang="es-ES" dirty="0" smtClean="0"/>
              <a:t>-Disminuyen la </a:t>
            </a:r>
            <a:r>
              <a:rPr lang="es-ES" dirty="0" smtClean="0">
                <a:solidFill>
                  <a:srgbClr val="C00000"/>
                </a:solidFill>
              </a:rPr>
              <a:t>cantidad y la calidad </a:t>
            </a:r>
            <a:r>
              <a:rPr lang="es-ES" dirty="0" smtClean="0"/>
              <a:t>de los espermatozoides. </a:t>
            </a:r>
          </a:p>
          <a:p>
            <a:r>
              <a:rPr lang="es-ES" dirty="0" smtClean="0"/>
              <a:t>-Producen una </a:t>
            </a:r>
            <a:r>
              <a:rPr lang="es-ES" dirty="0" smtClean="0">
                <a:solidFill>
                  <a:srgbClr val="C00000"/>
                </a:solidFill>
              </a:rPr>
              <a:t>disminución de las células  madre germinales</a:t>
            </a:r>
            <a:r>
              <a:rPr lang="es-ES" dirty="0" smtClean="0"/>
              <a:t>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-Alteraciones en el ADN </a:t>
            </a:r>
            <a:r>
              <a:rPr lang="es-ES" dirty="0" smtClean="0"/>
              <a:t>de los espermatozoides.</a:t>
            </a:r>
          </a:p>
          <a:p>
            <a:endParaRPr lang="es-ES" dirty="0" smtClean="0"/>
          </a:p>
          <a:p>
            <a:r>
              <a:rPr lang="es-ES" dirty="0" smtClean="0"/>
              <a:t> Muy alta :</a:t>
            </a:r>
          </a:p>
          <a:p>
            <a:r>
              <a:rPr lang="es-ES" dirty="0" smtClean="0"/>
              <a:t> </a:t>
            </a:r>
            <a:r>
              <a:rPr lang="es-ES" u="sng" dirty="0" smtClean="0"/>
              <a:t>-Agentes alquilantes</a:t>
            </a:r>
            <a:r>
              <a:rPr lang="es-ES" dirty="0" smtClean="0"/>
              <a:t>( ciclofosfamida,clorambucil,busulfan,procarbacina):La </a:t>
            </a:r>
            <a:r>
              <a:rPr lang="es-ES" dirty="0" smtClean="0">
                <a:solidFill>
                  <a:srgbClr val="C00000"/>
                </a:solidFill>
              </a:rPr>
              <a:t>oligozoospermia y azoospermia  </a:t>
            </a:r>
            <a:r>
              <a:rPr lang="es-ES" dirty="0" smtClean="0"/>
              <a:t>en pacientes con Linfoma de Hodgkin se puede presentar en un 75% y si se asocia radioterapia puede llegar al 100% . </a:t>
            </a:r>
          </a:p>
          <a:p>
            <a:r>
              <a:rPr lang="es-ES" dirty="0" smtClean="0"/>
              <a:t> -Alcaloides de la Vinca:Vinblastina</a:t>
            </a:r>
          </a:p>
          <a:p>
            <a:r>
              <a:rPr lang="es-ES" dirty="0" smtClean="0"/>
              <a:t> -Cisplatino: El 50% de los pacientes recuperan valores normales a los 2 a.</a:t>
            </a:r>
          </a:p>
          <a:p>
            <a:r>
              <a:rPr lang="es-ES" dirty="0" smtClean="0"/>
              <a:t> -Antimetabolitos: Citarabina.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>
              <a:solidFill>
                <a:srgbClr val="00B050"/>
              </a:solidFill>
            </a:endParaRPr>
          </a:p>
          <a:p>
            <a:endParaRPr lang="es-ES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14496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71472" y="1214422"/>
            <a:ext cx="80724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MUJER: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-Destruyen los folículos </a:t>
            </a:r>
            <a:r>
              <a:rPr lang="es-ES" dirty="0" smtClean="0"/>
              <a:t>que contienen los óvulos.</a:t>
            </a:r>
          </a:p>
          <a:p>
            <a:r>
              <a:rPr lang="es-ES" dirty="0" smtClean="0"/>
              <a:t>-En la mujer no hay células madre germinales.</a:t>
            </a:r>
          </a:p>
          <a:p>
            <a:r>
              <a:rPr lang="es-ES" dirty="0" smtClean="0"/>
              <a:t>            -Muy alta: Alquilantes.</a:t>
            </a:r>
          </a:p>
          <a:p>
            <a:r>
              <a:rPr lang="es-ES" dirty="0" smtClean="0"/>
              <a:t>            -Intermedia: Cisplatino y  el Paclitaxel.</a:t>
            </a:r>
          </a:p>
          <a:p>
            <a:r>
              <a:rPr lang="es-ES" dirty="0" smtClean="0"/>
              <a:t>            -Baja: Antibióticos como las Antracinas, Alcaloides de la Vinca</a:t>
            </a:r>
          </a:p>
          <a:p>
            <a:r>
              <a:rPr lang="es-ES" dirty="0" smtClean="0">
                <a:solidFill>
                  <a:srgbClr val="00B050"/>
                </a:solidFill>
              </a:rPr>
              <a:t>-Dosis:</a:t>
            </a:r>
          </a:p>
          <a:p>
            <a:r>
              <a:rPr lang="es-ES" dirty="0" smtClean="0"/>
              <a:t>-Dosis  acumuladas de  19gr/m2 en el varón  de ciclofosfamida causa gonado-  toxicidad.</a:t>
            </a:r>
          </a:p>
          <a:p>
            <a:r>
              <a:rPr lang="es-ES" dirty="0" smtClean="0"/>
              <a:t>-En el caso de la mujer cuanto más edad menos dosis  para causar más daño.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00B050"/>
                </a:solidFill>
              </a:rPr>
              <a:t>-De las asociaciones de fármacos.</a:t>
            </a:r>
            <a:r>
              <a:rPr lang="es-ES" dirty="0" smtClean="0"/>
              <a:t> </a:t>
            </a:r>
          </a:p>
          <a:p>
            <a:r>
              <a:rPr lang="es-ES" dirty="0" smtClean="0"/>
              <a:t>-En los linfomas hay pautas que permiten recuperación normal de espermatozoides en un 65% de los hombres a los 2 años.</a:t>
            </a:r>
          </a:p>
          <a:p>
            <a:endParaRPr lang="es-ES" dirty="0" smtClean="0">
              <a:solidFill>
                <a:srgbClr val="00B050"/>
              </a:solidFill>
            </a:endParaRPr>
          </a:p>
          <a:p>
            <a:r>
              <a:rPr lang="es-ES" dirty="0" smtClean="0">
                <a:solidFill>
                  <a:srgbClr val="00B050"/>
                </a:solidFill>
              </a:rPr>
              <a:t>-Del tipo de cáncer:</a:t>
            </a:r>
          </a:p>
          <a:p>
            <a:r>
              <a:rPr lang="es-ES" dirty="0" smtClean="0"/>
              <a:t>-El cáncer testicular ya se presentan  alteraciones en el seminograma en un  50-70% de los diagnosticados.</a:t>
            </a:r>
          </a:p>
          <a:p>
            <a:r>
              <a:rPr lang="es-ES" dirty="0" smtClean="0"/>
              <a:t>-Cáncer de ovario/útero en la mujer.</a:t>
            </a:r>
          </a:p>
          <a:p>
            <a:endParaRPr lang="es-ES" dirty="0" smtClean="0">
              <a:solidFill>
                <a:srgbClr val="00B050"/>
              </a:solidFill>
            </a:endParaRPr>
          </a:p>
          <a:p>
            <a:endParaRPr lang="es-ES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mercader\Desktop\10 CONGRESO GEPAC\PLANTILLA POWERPOINT 10 CONGRESO GEPAC 2015\IMAGENES\INTERIOR_2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1"/>
            <a:ext cx="9144000" cy="685921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28596" y="1357298"/>
            <a:ext cx="8286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Radioterapia :</a:t>
            </a:r>
            <a:endParaRPr lang="es-ES" dirty="0" smtClean="0">
              <a:solidFill>
                <a:srgbClr val="6A2481"/>
              </a:solidFill>
            </a:endParaRPr>
          </a:p>
          <a:p>
            <a:r>
              <a:rPr lang="es-ES" dirty="0" smtClean="0"/>
              <a:t>-</a:t>
            </a:r>
            <a:r>
              <a:rPr lang="es-ES" dirty="0" smtClean="0">
                <a:solidFill>
                  <a:srgbClr val="00B050"/>
                </a:solidFill>
              </a:rPr>
              <a:t>Dosis y forma de darla:</a:t>
            </a:r>
          </a:p>
          <a:p>
            <a:r>
              <a:rPr lang="es-ES" dirty="0" smtClean="0"/>
              <a:t> </a:t>
            </a:r>
          </a:p>
          <a:p>
            <a:r>
              <a:rPr lang="es-ES" dirty="0" smtClean="0"/>
              <a:t> </a:t>
            </a:r>
            <a:r>
              <a:rPr lang="es-ES" dirty="0" smtClean="0">
                <a:solidFill>
                  <a:srgbClr val="0070C0"/>
                </a:solidFill>
              </a:rPr>
              <a:t>VARON</a:t>
            </a:r>
          </a:p>
          <a:p>
            <a:r>
              <a:rPr lang="es-ES" dirty="0" smtClean="0"/>
              <a:t> -dosis </a:t>
            </a:r>
            <a:r>
              <a:rPr lang="es-ES" dirty="0" smtClean="0">
                <a:solidFill>
                  <a:srgbClr val="C00000"/>
                </a:solidFill>
              </a:rPr>
              <a:t>únicas</a:t>
            </a:r>
            <a:r>
              <a:rPr lang="es-ES" dirty="0" smtClean="0"/>
              <a:t> mayores de 6 Gy se produce una </a:t>
            </a:r>
            <a:r>
              <a:rPr lang="es-ES" dirty="0" smtClean="0">
                <a:solidFill>
                  <a:srgbClr val="C00000"/>
                </a:solidFill>
              </a:rPr>
              <a:t>azoospermia total. 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smtClean="0"/>
              <a:t>-dosis </a:t>
            </a:r>
            <a:r>
              <a:rPr lang="es-ES" dirty="0" smtClean="0">
                <a:solidFill>
                  <a:srgbClr val="C00000"/>
                </a:solidFill>
              </a:rPr>
              <a:t>fraccionadas </a:t>
            </a:r>
            <a:r>
              <a:rPr lang="es-ES" dirty="0" smtClean="0"/>
              <a:t>por encima de 3Gy </a:t>
            </a:r>
            <a:r>
              <a:rPr lang="es-ES" dirty="0" smtClean="0">
                <a:solidFill>
                  <a:srgbClr val="00B050"/>
                </a:solidFill>
              </a:rPr>
              <a:t>no está documentado que se recupere la fertilidad en nombres.</a:t>
            </a:r>
          </a:p>
          <a:p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 smtClean="0">
                <a:solidFill>
                  <a:srgbClr val="0070C0"/>
                </a:solidFill>
              </a:rPr>
              <a:t>MUJER</a:t>
            </a:r>
          </a:p>
          <a:p>
            <a:r>
              <a:rPr lang="es-ES" dirty="0" smtClean="0"/>
              <a:t>-con dosis </a:t>
            </a:r>
            <a:r>
              <a:rPr lang="es-ES" dirty="0" smtClean="0">
                <a:solidFill>
                  <a:srgbClr val="C00000"/>
                </a:solidFill>
              </a:rPr>
              <a:t>totales </a:t>
            </a:r>
            <a:r>
              <a:rPr lang="es-ES" dirty="0" smtClean="0"/>
              <a:t>de 2Gy  se destruyen el 50% de los ovocitos inmaduros .</a:t>
            </a:r>
          </a:p>
          <a:p>
            <a:r>
              <a:rPr lang="es-ES" dirty="0" smtClean="0"/>
              <a:t>-las dosis </a:t>
            </a:r>
            <a:r>
              <a:rPr lang="es-ES" dirty="0" smtClean="0">
                <a:solidFill>
                  <a:srgbClr val="C00000"/>
                </a:solidFill>
              </a:rPr>
              <a:t>fraccionadas</a:t>
            </a:r>
            <a:r>
              <a:rPr lang="es-ES" dirty="0" smtClean="0"/>
              <a:t> en la mujer no son tan tóxicas como en el varón.</a:t>
            </a:r>
          </a:p>
          <a:p>
            <a:endParaRPr lang="es-ES" dirty="0" smtClean="0"/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B050"/>
                </a:solidFill>
              </a:rPr>
              <a:t>Edad</a:t>
            </a:r>
            <a:r>
              <a:rPr lang="es-ES" dirty="0" smtClean="0"/>
              <a:t>: </a:t>
            </a:r>
          </a:p>
          <a:p>
            <a:r>
              <a:rPr lang="es-ES" dirty="0" smtClean="0"/>
              <a:t>-El testículo es más vulnerable durante la pubertad.</a:t>
            </a:r>
          </a:p>
          <a:p>
            <a:r>
              <a:rPr lang="es-ES" dirty="0" smtClean="0"/>
              <a:t>-Los úteros prepuberales  pueden tener problemas para su desarrollo posterior cuando   reciben dosis entre 14-30 Gy.</a:t>
            </a:r>
          </a:p>
          <a:p>
            <a:endParaRPr lang="es-E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3449</Words>
  <Application>Microsoft Office PowerPoint</Application>
  <PresentationFormat>Presentación en pantalla (4:3)</PresentationFormat>
  <Paragraphs>395</Paragraphs>
  <Slides>28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Tema de Office</vt:lpstr>
      <vt:lpstr>Gráfico</vt:lpstr>
      <vt:lpstr>Imagen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c.mercader</dc:creator>
  <cp:lastModifiedBy>Manuela</cp:lastModifiedBy>
  <cp:revision>321</cp:revision>
  <dcterms:created xsi:type="dcterms:W3CDTF">2013-06-25T08:10:02Z</dcterms:created>
  <dcterms:modified xsi:type="dcterms:W3CDTF">2015-11-28T14:09:28Z</dcterms:modified>
</cp:coreProperties>
</file>